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93" r:id="rId6"/>
    <p:sldId id="318" r:id="rId7"/>
    <p:sldId id="270" r:id="rId8"/>
    <p:sldId id="271" r:id="rId9"/>
    <p:sldId id="272" r:id="rId10"/>
    <p:sldId id="273" r:id="rId11"/>
    <p:sldId id="274" r:id="rId12"/>
    <p:sldId id="275" r:id="rId13"/>
    <p:sldId id="276" r:id="rId14"/>
    <p:sldId id="277" r:id="rId15"/>
    <p:sldId id="278" r:id="rId16"/>
    <p:sldId id="319" r:id="rId17"/>
    <p:sldId id="294" r:id="rId18"/>
    <p:sldId id="295" r:id="rId19"/>
    <p:sldId id="296" r:id="rId20"/>
    <p:sldId id="297" r:id="rId21"/>
    <p:sldId id="298" r:id="rId22"/>
    <p:sldId id="281" r:id="rId23"/>
    <p:sldId id="299" r:id="rId24"/>
    <p:sldId id="300" r:id="rId25"/>
    <p:sldId id="301" r:id="rId26"/>
    <p:sldId id="302" r:id="rId27"/>
    <p:sldId id="320" r:id="rId28"/>
    <p:sldId id="321" r:id="rId29"/>
    <p:sldId id="322" r:id="rId30"/>
    <p:sldId id="323" r:id="rId31"/>
    <p:sldId id="32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3465C509-B29B-4653-BF62-CAA4CEF95039}" type="datetimeFigureOut">
              <a:rPr lang="pt-PT" smtClean="0"/>
              <a:t>11/03/2022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198708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465C509-B29B-4653-BF62-CAA4CEF95039}" type="datetimeFigureOut">
              <a:rPr lang="pt-PT" smtClean="0"/>
              <a:t>11/03/2022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81841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465C509-B29B-4653-BF62-CAA4CEF95039}" type="datetimeFigureOut">
              <a:rPr lang="pt-PT" smtClean="0"/>
              <a:t>11/03/2022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131860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465C509-B29B-4653-BF62-CAA4CEF95039}" type="datetimeFigureOut">
              <a:rPr lang="pt-PT" smtClean="0"/>
              <a:t>11/03/2022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21222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5C509-B29B-4653-BF62-CAA4CEF95039}" type="datetimeFigureOut">
              <a:rPr lang="pt-PT" smtClean="0"/>
              <a:t>11/03/2022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410333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3465C509-B29B-4653-BF62-CAA4CEF95039}" type="datetimeFigureOut">
              <a:rPr lang="pt-PT" smtClean="0"/>
              <a:t>11/03/2022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27435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3465C509-B29B-4653-BF62-CAA4CEF95039}" type="datetimeFigureOut">
              <a:rPr lang="pt-PT" smtClean="0"/>
              <a:t>11/03/2022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167486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465C509-B29B-4653-BF62-CAA4CEF95039}" type="datetimeFigureOut">
              <a:rPr lang="pt-PT" smtClean="0"/>
              <a:t>11/03/2022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379354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C509-B29B-4653-BF62-CAA4CEF95039}" type="datetimeFigureOut">
              <a:rPr lang="pt-PT" smtClean="0"/>
              <a:t>11/03/2022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294775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5C509-B29B-4653-BF62-CAA4CEF95039}" type="datetimeFigureOut">
              <a:rPr lang="pt-PT" smtClean="0"/>
              <a:t>11/03/2022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55691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5C509-B29B-4653-BF62-CAA4CEF95039}" type="datetimeFigureOut">
              <a:rPr lang="pt-PT" smtClean="0"/>
              <a:t>11/03/2022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BC2ACCC8-24F2-4A53-BE41-8E6C4983FD30}" type="slidenum">
              <a:rPr lang="pt-PT" smtClean="0"/>
              <a:t>‹#›</a:t>
            </a:fld>
            <a:endParaRPr lang="pt-PT"/>
          </a:p>
        </p:txBody>
      </p:sp>
    </p:spTree>
    <p:extLst>
      <p:ext uri="{BB962C8B-B14F-4D97-AF65-F5344CB8AC3E}">
        <p14:creationId xmlns:p14="http://schemas.microsoft.com/office/powerpoint/2010/main" val="135744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5C509-B29B-4653-BF62-CAA4CEF95039}" type="datetimeFigureOut">
              <a:rPr lang="pt-PT" smtClean="0"/>
              <a:t>11/03/2022</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ACCC8-24F2-4A53-BE41-8E6C4983FD30}" type="slidenum">
              <a:rPr lang="pt-PT" smtClean="0"/>
              <a:t>‹#›</a:t>
            </a:fld>
            <a:endParaRPr lang="pt-PT"/>
          </a:p>
        </p:txBody>
      </p:sp>
    </p:spTree>
    <p:extLst>
      <p:ext uri="{BB962C8B-B14F-4D97-AF65-F5344CB8AC3E}">
        <p14:creationId xmlns:p14="http://schemas.microsoft.com/office/powerpoint/2010/main" val="2631077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lsantos.is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0489" y="1122363"/>
            <a:ext cx="10092267" cy="2320748"/>
          </a:xfrm>
        </p:spPr>
        <p:txBody>
          <a:bodyPr>
            <a:normAutofit fontScale="90000"/>
          </a:bodyPr>
          <a:lstStyle/>
          <a:p>
            <a:r>
              <a:rPr lang="en-US" dirty="0" smtClean="0"/>
              <a:t>Theories and Practices of Sustainable Development</a:t>
            </a:r>
            <a:r>
              <a:rPr lang="pt-PT" dirty="0" smtClean="0"/>
              <a:t> </a:t>
            </a:r>
            <a:br>
              <a:rPr lang="pt-PT" dirty="0" smtClean="0"/>
            </a:br>
            <a:r>
              <a:rPr lang="pt-PT" dirty="0" smtClean="0"/>
              <a:t>(TPSD)</a:t>
            </a:r>
            <a:endParaRPr lang="pt-PT" dirty="0"/>
          </a:p>
        </p:txBody>
      </p:sp>
      <p:sp>
        <p:nvSpPr>
          <p:cNvPr id="3" name="Subtitle 2"/>
          <p:cNvSpPr>
            <a:spLocks noGrp="1"/>
          </p:cNvSpPr>
          <p:nvPr>
            <p:ph type="subTitle" idx="1"/>
          </p:nvPr>
        </p:nvSpPr>
        <p:spPr>
          <a:xfrm>
            <a:off x="1505712" y="3967798"/>
            <a:ext cx="9144000" cy="2359850"/>
          </a:xfrm>
        </p:spPr>
        <p:txBody>
          <a:bodyPr>
            <a:normAutofit/>
          </a:bodyPr>
          <a:lstStyle/>
          <a:p>
            <a:endParaRPr lang="pt-PT" dirty="0" smtClean="0"/>
          </a:p>
          <a:p>
            <a:r>
              <a:rPr lang="pt-PT" dirty="0" smtClean="0"/>
              <a:t>2021/22</a:t>
            </a:r>
          </a:p>
          <a:p>
            <a:r>
              <a:rPr lang="en-GB" dirty="0" smtClean="0"/>
              <a:t>Coordination:</a:t>
            </a:r>
            <a:r>
              <a:rPr lang="pt-PT" dirty="0" smtClean="0"/>
              <a:t> José Lima Santos (JLS, ISA) </a:t>
            </a:r>
            <a:r>
              <a:rPr lang="pt-PT" dirty="0" smtClean="0">
                <a:hlinkClick r:id="rId2"/>
              </a:rPr>
              <a:t>jlsantos.isa@gmail.com</a:t>
            </a:r>
            <a:r>
              <a:rPr lang="pt-PT" dirty="0" smtClean="0"/>
              <a:t> </a:t>
            </a:r>
          </a:p>
          <a:p>
            <a:r>
              <a:rPr lang="en-GB" dirty="0" smtClean="0"/>
              <a:t>Other lecturers</a:t>
            </a:r>
            <a:r>
              <a:rPr lang="pt-PT" dirty="0" smtClean="0"/>
              <a:t>: Maria da Conceição Caldeira (MC, ISA</a:t>
            </a:r>
            <a:r>
              <a:rPr lang="pt-PT" dirty="0"/>
              <a:t>), Maria João Canadas </a:t>
            </a:r>
            <a:r>
              <a:rPr lang="pt-PT" dirty="0" smtClean="0"/>
              <a:t>(MJC, ISA), Ricardo Teixeira (RT, IST)</a:t>
            </a:r>
          </a:p>
          <a:p>
            <a:endParaRPr lang="pt-PT" dirty="0" smtClean="0"/>
          </a:p>
        </p:txBody>
      </p:sp>
    </p:spTree>
    <p:extLst>
      <p:ext uri="{BB962C8B-B14F-4D97-AF65-F5344CB8AC3E}">
        <p14:creationId xmlns:p14="http://schemas.microsoft.com/office/powerpoint/2010/main" val="30985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981200" y="0"/>
            <a:ext cx="8229600" cy="1143000"/>
          </a:xfrm>
        </p:spPr>
        <p:txBody>
          <a:bodyPr/>
          <a:lstStyle/>
          <a:p>
            <a:pPr eaLnBrk="1" hangingPunct="1"/>
            <a:r>
              <a:rPr lang="en-GB" altLang="pt-PT" sz="3600"/>
              <a:t>Development as freedom</a:t>
            </a:r>
            <a:r>
              <a:rPr lang="pt-PT" altLang="pt-PT" sz="3600"/>
              <a:t> (Sen)</a:t>
            </a:r>
            <a:endParaRPr lang="en-US" altLang="pt-PT" sz="3600"/>
          </a:p>
        </p:txBody>
      </p:sp>
      <p:sp>
        <p:nvSpPr>
          <p:cNvPr id="6147" name="Rectangle 3"/>
          <p:cNvSpPr txBox="1">
            <a:spLocks/>
          </p:cNvSpPr>
          <p:nvPr/>
        </p:nvSpPr>
        <p:spPr bwMode="auto">
          <a:xfrm>
            <a:off x="1919288" y="981076"/>
            <a:ext cx="822960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pt-PT" sz="2400"/>
              <a:t>Development as an integrated process of expansion of substantive freedoms that connect with one another (p. 8).</a:t>
            </a:r>
          </a:p>
          <a:p>
            <a:pPr eaLnBrk="1" hangingPunct="1">
              <a:buFontTx/>
              <a:buNone/>
            </a:pPr>
            <a:r>
              <a:rPr lang="en-GB" altLang="pt-PT" sz="2400" u="sng"/>
              <a:t>Freedoms of different kinds can strengthen one another</a:t>
            </a:r>
            <a:r>
              <a:rPr lang="en-GB" altLang="pt-PT" sz="2400"/>
              <a:t>. </a:t>
            </a:r>
            <a:r>
              <a:rPr lang="pt-PT" altLang="pt-PT" sz="2400"/>
              <a:t>(...) </a:t>
            </a:r>
          </a:p>
          <a:p>
            <a:pPr eaLnBrk="1" hangingPunct="1">
              <a:buFontTx/>
              <a:buNone/>
            </a:pPr>
            <a:r>
              <a:rPr lang="en-GB" altLang="pt-PT" sz="2400"/>
              <a:t>this freedom-</a:t>
            </a:r>
            <a:r>
              <a:rPr lang="en-US" altLang="pt-PT" sz="2400"/>
              <a:t>centered</a:t>
            </a:r>
            <a:r>
              <a:rPr lang="en-GB" altLang="pt-PT" sz="2400"/>
              <a:t> understanding of economics and of the process of development is very much an agent-oriented view.</a:t>
            </a:r>
            <a:r>
              <a:rPr lang="pt-PT" altLang="pt-PT" sz="2400"/>
              <a:t> </a:t>
            </a:r>
          </a:p>
          <a:p>
            <a:pPr eaLnBrk="1" hangingPunct="1">
              <a:buFontTx/>
              <a:buNone/>
            </a:pPr>
            <a:r>
              <a:rPr lang="en-GB" altLang="pt-PT" sz="2400"/>
              <a:t>With adequate social opportunities, individuals can effectively shape their own destiny and help one another. </a:t>
            </a:r>
          </a:p>
          <a:p>
            <a:pPr eaLnBrk="1" hangingPunct="1">
              <a:buFontTx/>
              <a:buNone/>
            </a:pPr>
            <a:r>
              <a:rPr lang="en-GB" altLang="pt-PT" sz="2400"/>
              <a:t>They need </a:t>
            </a:r>
            <a:r>
              <a:rPr lang="en-GB" altLang="pt-PT" sz="2400" u="sng"/>
              <a:t>not be seen primarily as passive recipients of the benefits of cunning development programmes</a:t>
            </a:r>
            <a:r>
              <a:rPr lang="en-GB" altLang="pt-PT" sz="2400"/>
              <a:t>. There is indeed a strong rationale for recognizing the positive role of free and sustainable agency – and even of constructive impatience (p.11) That is: </a:t>
            </a:r>
            <a:r>
              <a:rPr lang="en-GB" altLang="pt-PT" sz="2400" u="sng"/>
              <a:t>individuals as development agents</a:t>
            </a:r>
            <a:r>
              <a:rPr lang="en-GB" altLang="pt-PT" sz="2400"/>
              <a:t>.</a:t>
            </a:r>
          </a:p>
        </p:txBody>
      </p:sp>
    </p:spTree>
    <p:extLst>
      <p:ext uri="{BB962C8B-B14F-4D97-AF65-F5344CB8AC3E}">
        <p14:creationId xmlns:p14="http://schemas.microsoft.com/office/powerpoint/2010/main" val="318524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277814"/>
            <a:ext cx="8523287"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87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4" y="690564"/>
            <a:ext cx="8955087"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13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4" y="474664"/>
            <a:ext cx="9134475"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65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484189"/>
            <a:ext cx="888365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166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6" y="709614"/>
            <a:ext cx="80184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076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651125"/>
            <a:ext cx="5815693" cy="1325563"/>
          </a:xfrm>
        </p:spPr>
        <p:txBody>
          <a:bodyPr/>
          <a:lstStyle/>
          <a:p>
            <a:r>
              <a:rPr lang="pt-PT" dirty="0" err="1" smtClean="0"/>
              <a:t>What</a:t>
            </a:r>
            <a:r>
              <a:rPr lang="pt-PT" dirty="0" smtClean="0"/>
              <a:t> </a:t>
            </a:r>
            <a:r>
              <a:rPr lang="pt-PT" dirty="0" err="1" smtClean="0"/>
              <a:t>is</a:t>
            </a:r>
            <a:r>
              <a:rPr lang="pt-PT" dirty="0" smtClean="0"/>
              <a:t> </a:t>
            </a:r>
            <a:r>
              <a:rPr lang="pt-PT" dirty="0" err="1" smtClean="0"/>
              <a:t>sustainability</a:t>
            </a:r>
            <a:r>
              <a:rPr lang="pt-PT" dirty="0" smtClean="0"/>
              <a:t>?</a:t>
            </a:r>
            <a:endParaRPr lang="pt-PT" dirty="0"/>
          </a:p>
        </p:txBody>
      </p:sp>
    </p:spTree>
    <p:extLst>
      <p:ext uri="{BB962C8B-B14F-4D97-AF65-F5344CB8AC3E}">
        <p14:creationId xmlns:p14="http://schemas.microsoft.com/office/powerpoint/2010/main" val="21864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135188" y="115889"/>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pt-PT" sz="4400"/>
              <a:t>Multiple (old and new) </a:t>
            </a:r>
          </a:p>
          <a:p>
            <a:pPr algn="ctr">
              <a:spcBef>
                <a:spcPct val="0"/>
              </a:spcBef>
              <a:buFontTx/>
              <a:buNone/>
            </a:pPr>
            <a:r>
              <a:rPr lang="en-US" altLang="pt-PT" sz="4400"/>
              <a:t>meanings for sustainability</a:t>
            </a:r>
          </a:p>
        </p:txBody>
      </p:sp>
      <p:sp>
        <p:nvSpPr>
          <p:cNvPr id="3075" name="Rectangle 5"/>
          <p:cNvSpPr>
            <a:spLocks noChangeArrowheads="1"/>
          </p:cNvSpPr>
          <p:nvPr/>
        </p:nvSpPr>
        <p:spPr bwMode="auto">
          <a:xfrm>
            <a:off x="1919288" y="1700213"/>
            <a:ext cx="8424862"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ts val="1800"/>
              </a:spcBef>
              <a:defRPr/>
            </a:pPr>
            <a:r>
              <a:rPr lang="en-GB" altLang="pt-PT" sz="2800" dirty="0"/>
              <a:t>Sustainable forest management (German foresters, 19th century);</a:t>
            </a:r>
          </a:p>
          <a:p>
            <a:pPr>
              <a:lnSpc>
                <a:spcPct val="80000"/>
              </a:lnSpc>
              <a:spcBef>
                <a:spcPts val="1800"/>
              </a:spcBef>
              <a:defRPr/>
            </a:pPr>
            <a:r>
              <a:rPr lang="en-GB" altLang="pt-PT" sz="2800" dirty="0"/>
              <a:t>the concept of income (John Hicks, 1950s)</a:t>
            </a:r>
          </a:p>
          <a:p>
            <a:pPr>
              <a:lnSpc>
                <a:spcPct val="80000"/>
              </a:lnSpc>
              <a:spcBef>
                <a:spcPts val="1800"/>
              </a:spcBef>
              <a:defRPr/>
            </a:pPr>
            <a:r>
              <a:rPr lang="en-GB" altLang="pt-PT" sz="2800" dirty="0"/>
              <a:t>overshoot and collapse (The Limits to Growth, 1972) </a:t>
            </a:r>
          </a:p>
          <a:p>
            <a:pPr>
              <a:lnSpc>
                <a:spcPct val="80000"/>
              </a:lnSpc>
              <a:spcBef>
                <a:spcPts val="1800"/>
              </a:spcBef>
              <a:defRPr/>
            </a:pPr>
            <a:r>
              <a:rPr lang="en-GB" altLang="pt-PT" sz="2800" dirty="0"/>
              <a:t>market failure, public intervention and the resulting cost-benefit </a:t>
            </a:r>
            <a:r>
              <a:rPr lang="en-GB" altLang="pt-PT" sz="2800" i="1" dirty="0"/>
              <a:t>trade offs</a:t>
            </a:r>
            <a:r>
              <a:rPr lang="en-GB" altLang="pt-PT" sz="2800" dirty="0"/>
              <a:t> (Pigou, 1920)</a:t>
            </a:r>
          </a:p>
          <a:p>
            <a:pPr>
              <a:lnSpc>
                <a:spcPct val="80000"/>
              </a:lnSpc>
              <a:spcBef>
                <a:spcPts val="1800"/>
              </a:spcBef>
              <a:defRPr/>
            </a:pPr>
            <a:r>
              <a:rPr lang="en-GB" altLang="pt-PT" sz="2800" dirty="0"/>
              <a:t>a new environment-competitiveness relationship (Porter et al 1994) – the </a:t>
            </a:r>
            <a:r>
              <a:rPr lang="en-GB" altLang="pt-PT" sz="2800" i="1" dirty="0"/>
              <a:t>no-trade-off hypothesis</a:t>
            </a:r>
          </a:p>
          <a:p>
            <a:pPr>
              <a:lnSpc>
                <a:spcPct val="80000"/>
              </a:lnSpc>
              <a:spcBef>
                <a:spcPts val="1800"/>
              </a:spcBef>
              <a:defRPr/>
            </a:pPr>
            <a:r>
              <a:rPr lang="en-GB" altLang="pt-PT" sz="2800" dirty="0"/>
              <a:t>Poverty and environmental degradation (</a:t>
            </a:r>
            <a:r>
              <a:rPr lang="en-GB" altLang="pt-PT" sz="2800" dirty="0" err="1"/>
              <a:t>Brudtland</a:t>
            </a:r>
            <a:r>
              <a:rPr lang="en-GB" altLang="pt-PT" sz="2800" dirty="0"/>
              <a:t> report)</a:t>
            </a:r>
          </a:p>
          <a:p>
            <a:pPr marL="0" indent="0">
              <a:lnSpc>
                <a:spcPct val="80000"/>
              </a:lnSpc>
              <a:buNone/>
              <a:defRPr/>
            </a:pPr>
            <a:endParaRPr lang="en-US" altLang="pt-PT" sz="2800" dirty="0"/>
          </a:p>
        </p:txBody>
      </p:sp>
    </p:spTree>
    <p:extLst>
      <p:ext uri="{BB962C8B-B14F-4D97-AF65-F5344CB8AC3E}">
        <p14:creationId xmlns:p14="http://schemas.microsoft.com/office/powerpoint/2010/main" val="4274478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135188" y="115889"/>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pt-PT" sz="4400"/>
              <a:t>Multiple (old and new) </a:t>
            </a:r>
          </a:p>
          <a:p>
            <a:pPr algn="ctr">
              <a:spcBef>
                <a:spcPct val="0"/>
              </a:spcBef>
              <a:buFontTx/>
              <a:buNone/>
            </a:pPr>
            <a:r>
              <a:rPr lang="en-US" altLang="pt-PT" sz="4400"/>
              <a:t>meanings for sustainability</a:t>
            </a:r>
          </a:p>
        </p:txBody>
      </p:sp>
      <p:sp>
        <p:nvSpPr>
          <p:cNvPr id="4099" name="Rectangle 5"/>
          <p:cNvSpPr>
            <a:spLocks noChangeArrowheads="1"/>
          </p:cNvSpPr>
          <p:nvPr/>
        </p:nvSpPr>
        <p:spPr bwMode="auto">
          <a:xfrm>
            <a:off x="1919288" y="1700213"/>
            <a:ext cx="8424862"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ts val="1800"/>
              </a:spcBef>
            </a:pPr>
            <a:r>
              <a:rPr lang="en-GB" altLang="pt-PT" sz="2800"/>
              <a:t>environmental policy and sustainable development – integration of the environment and SD in sectoral policies (Rio 1992; Cardiff process, U.E. 1998);</a:t>
            </a:r>
          </a:p>
          <a:p>
            <a:pPr>
              <a:lnSpc>
                <a:spcPct val="80000"/>
              </a:lnSpc>
              <a:spcBef>
                <a:spcPts val="1800"/>
              </a:spcBef>
            </a:pPr>
            <a:r>
              <a:rPr lang="en-GB" altLang="pt-PT" sz="2800"/>
              <a:t>integration of the environment and SD in all other decision-making systems (local decision-makers, firms, consumers …)</a:t>
            </a:r>
          </a:p>
          <a:p>
            <a:pPr>
              <a:lnSpc>
                <a:spcPct val="80000"/>
              </a:lnSpc>
              <a:spcBef>
                <a:spcPts val="1800"/>
              </a:spcBef>
            </a:pPr>
            <a:r>
              <a:rPr lang="en-GB" altLang="pt-PT" sz="2800"/>
              <a:t>Sustainability, public access to information and public participation (governance, Aarhus Convention 1998)</a:t>
            </a:r>
          </a:p>
          <a:p>
            <a:pPr>
              <a:lnSpc>
                <a:spcPct val="80000"/>
              </a:lnSpc>
              <a:spcBef>
                <a:spcPts val="1800"/>
              </a:spcBef>
            </a:pPr>
            <a:r>
              <a:rPr lang="en-GB" altLang="pt-PT" sz="2800"/>
              <a:t>green economy / green growth … circular economy</a:t>
            </a:r>
          </a:p>
          <a:p>
            <a:pPr>
              <a:lnSpc>
                <a:spcPct val="80000"/>
              </a:lnSpc>
              <a:spcBef>
                <a:spcPts val="1800"/>
              </a:spcBef>
            </a:pPr>
            <a:r>
              <a:rPr lang="en-GB" altLang="pt-PT" sz="2800"/>
              <a:t>steady state economy (H.E.Daly) </a:t>
            </a:r>
          </a:p>
          <a:p>
            <a:pPr>
              <a:lnSpc>
                <a:spcPct val="80000"/>
              </a:lnSpc>
              <a:spcBef>
                <a:spcPts val="1800"/>
              </a:spcBef>
            </a:pPr>
            <a:r>
              <a:rPr lang="en-GB" altLang="pt-PT" sz="2800"/>
              <a:t>degrowth (from Georgescu-Roegen)</a:t>
            </a:r>
          </a:p>
          <a:p>
            <a:pPr>
              <a:lnSpc>
                <a:spcPct val="80000"/>
              </a:lnSpc>
            </a:pPr>
            <a:endParaRPr lang="en-US" altLang="pt-PT" sz="2800"/>
          </a:p>
        </p:txBody>
      </p:sp>
    </p:spTree>
    <p:extLst>
      <p:ext uri="{BB962C8B-B14F-4D97-AF65-F5344CB8AC3E}">
        <p14:creationId xmlns:p14="http://schemas.microsoft.com/office/powerpoint/2010/main" val="385763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881188" y="333376"/>
            <a:ext cx="8786812"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8013" indent="-608013"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3200">
                <a:solidFill>
                  <a:schemeClr val="tx1"/>
                </a:solidFill>
                <a:latin typeface="Calibri" panose="020F0502020204030204" pitchFamily="34" charset="0"/>
              </a:defRPr>
            </a:lvl1pPr>
            <a:lvl2pPr marL="989013" indent="-531813"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9pPr>
          </a:lstStyle>
          <a:p>
            <a:pPr>
              <a:lnSpc>
                <a:spcPct val="150000"/>
              </a:lnSpc>
              <a:spcBef>
                <a:spcPts val="500"/>
              </a:spcBef>
              <a:buClr>
                <a:srgbClr val="3333CC"/>
              </a:buClr>
              <a:buNone/>
            </a:pPr>
            <a:r>
              <a:rPr lang="en-GB" altLang="pt-PT" sz="2400" b="1">
                <a:solidFill>
                  <a:srgbClr val="3333CC"/>
                </a:solidFill>
                <a:latin typeface="Arial" panose="020B0604020202020204" pitchFamily="34" charset="0"/>
                <a:cs typeface="Lucida Sans Unicode" panose="020B0602030504020204" pitchFamily="34" charset="0"/>
              </a:rPr>
              <a:t>Trends in public policy styles in the EU environmental policy (1967-present)</a:t>
            </a:r>
          </a:p>
          <a:p>
            <a:pPr>
              <a:lnSpc>
                <a:spcPct val="150000"/>
              </a:lnSpc>
              <a:spcBef>
                <a:spcPts val="500"/>
              </a:spcBef>
              <a:buClr>
                <a:srgbClr val="3333CC"/>
              </a:buClr>
            </a:pPr>
            <a:r>
              <a:rPr lang="en-GB" altLang="pt-PT" sz="2000" b="1">
                <a:solidFill>
                  <a:srgbClr val="3333CC"/>
                </a:solidFill>
                <a:latin typeface="Arial" panose="020B0604020202020204" pitchFamily="34" charset="0"/>
                <a:cs typeface="Lucida Sans Unicode" panose="020B0602030504020204" pitchFamily="34" charset="0"/>
              </a:rPr>
              <a:t>Substantive norms (e.g.: emission standards or water quality standards) -&gt; process norms (ex.: EIA)</a:t>
            </a:r>
          </a:p>
          <a:p>
            <a:pPr>
              <a:lnSpc>
                <a:spcPct val="150000"/>
              </a:lnSpc>
              <a:spcBef>
                <a:spcPts val="500"/>
              </a:spcBef>
              <a:buClr>
                <a:srgbClr val="3333CC"/>
              </a:buClr>
            </a:pPr>
            <a:r>
              <a:rPr lang="en-GB" altLang="pt-PT" sz="2000" b="1">
                <a:solidFill>
                  <a:srgbClr val="3333CC"/>
                </a:solidFill>
                <a:latin typeface="Arial" panose="020B0604020202020204" pitchFamily="34" charset="0"/>
                <a:cs typeface="Lucida Sans Unicode" panose="020B0602030504020204" pitchFamily="34" charset="0"/>
              </a:rPr>
              <a:t>Law (ex.: EU directives) -&gt; soft law (ex.: action plans; thematic strategies, etc.)</a:t>
            </a:r>
          </a:p>
          <a:p>
            <a:pPr>
              <a:lnSpc>
                <a:spcPct val="150000"/>
              </a:lnSpc>
              <a:spcBef>
                <a:spcPts val="500"/>
              </a:spcBef>
              <a:buClr>
                <a:srgbClr val="3333CC"/>
              </a:buClr>
            </a:pPr>
            <a:r>
              <a:rPr lang="en-GB" altLang="pt-PT" sz="2000" b="1">
                <a:solidFill>
                  <a:srgbClr val="3333CC"/>
                </a:solidFill>
                <a:latin typeface="Arial" panose="020B0604020202020204" pitchFamily="34" charset="0"/>
                <a:cs typeface="Lucida Sans Unicode" panose="020B0602030504020204" pitchFamily="34" charset="0"/>
              </a:rPr>
              <a:t>Clear definition of the policy tool (ex.: Nitrate directive) -&gt; clear specification of the targets to be reached and flexibility as regards policy tools to be used by member states (ex.: Habitats directive)</a:t>
            </a:r>
          </a:p>
          <a:p>
            <a:pPr>
              <a:lnSpc>
                <a:spcPct val="150000"/>
              </a:lnSpc>
              <a:spcBef>
                <a:spcPts val="500"/>
              </a:spcBef>
              <a:buClr>
                <a:srgbClr val="3333CC"/>
              </a:buClr>
            </a:pPr>
            <a:r>
              <a:rPr lang="en-GB" altLang="pt-PT" sz="2000" b="1">
                <a:solidFill>
                  <a:srgbClr val="3333CC"/>
                </a:solidFill>
                <a:latin typeface="Arial" panose="020B0604020202020204" pitchFamily="34" charset="0"/>
                <a:cs typeface="Lucida Sans Unicode" panose="020B0602030504020204" pitchFamily="34" charset="0"/>
              </a:rPr>
              <a:t>Command and control policy tools (ex.: emission standards)   -&gt; Economic incentives (water price; carbon markets; environmental liability, etc.). </a:t>
            </a:r>
          </a:p>
          <a:p>
            <a:pPr>
              <a:lnSpc>
                <a:spcPct val="150000"/>
              </a:lnSpc>
              <a:spcBef>
                <a:spcPts val="500"/>
              </a:spcBef>
              <a:buClr>
                <a:srgbClr val="3333CC"/>
              </a:buClr>
              <a:buNone/>
            </a:pPr>
            <a:endParaRPr lang="en-GB" altLang="pt-PT" sz="2000" b="1">
              <a:solidFill>
                <a:srgbClr val="3333CC"/>
              </a:solidFill>
              <a:latin typeface="Arial" panose="020B0604020202020204" pitchFamily="34" charset="0"/>
              <a:cs typeface="Lucida Sans Unicode" panose="020B0602030504020204" pitchFamily="34" charset="0"/>
            </a:endParaRPr>
          </a:p>
          <a:p>
            <a:pPr>
              <a:lnSpc>
                <a:spcPct val="150000"/>
              </a:lnSpc>
              <a:spcBef>
                <a:spcPts val="500"/>
              </a:spcBef>
              <a:buClr>
                <a:srgbClr val="3333CC"/>
              </a:buClr>
              <a:buNone/>
            </a:pPr>
            <a:endParaRPr lang="en-GB" altLang="pt-PT" sz="2000" b="1">
              <a:solidFill>
                <a:srgbClr val="3333CC"/>
              </a:solidFill>
              <a:latin typeface="Arial" panose="020B0604020202020204" pitchFamily="34" charset="0"/>
              <a:cs typeface="Lucida Sans Unicode" panose="020B0602030504020204" pitchFamily="34" charset="0"/>
            </a:endParaRPr>
          </a:p>
          <a:p>
            <a:pPr>
              <a:lnSpc>
                <a:spcPct val="90000"/>
              </a:lnSpc>
              <a:spcBef>
                <a:spcPts val="500"/>
              </a:spcBef>
              <a:buClr>
                <a:srgbClr val="3333CC"/>
              </a:buClr>
              <a:buNone/>
            </a:pPr>
            <a:endParaRPr lang="en-GB" altLang="pt-PT" sz="2000" b="1">
              <a:solidFill>
                <a:srgbClr val="3333CC"/>
              </a:solidFill>
              <a:latin typeface="Arial" panose="020B0604020202020204" pitchFamily="34" charset="0"/>
              <a:cs typeface="Lucida Sans Unicode" panose="020B0602030504020204" pitchFamily="34" charset="0"/>
            </a:endParaRPr>
          </a:p>
          <a:p>
            <a:pPr>
              <a:lnSpc>
                <a:spcPct val="90000"/>
              </a:lnSpc>
              <a:spcBef>
                <a:spcPts val="1950"/>
              </a:spcBef>
              <a:buClr>
                <a:srgbClr val="3333CC"/>
              </a:buClr>
              <a:buNone/>
            </a:pPr>
            <a:r>
              <a:rPr lang="en-GB" altLang="pt-PT" sz="2400">
                <a:solidFill>
                  <a:srgbClr val="3333CC"/>
                </a:solidFill>
                <a:latin typeface="Arial" panose="020B0604020202020204" pitchFamily="34" charset="0"/>
                <a:cs typeface="Lucida Sans Unicode" panose="020B0602030504020204" pitchFamily="34" charset="0"/>
              </a:rPr>
              <a:t>	</a:t>
            </a:r>
          </a:p>
          <a:p>
            <a:pPr lvl="1">
              <a:lnSpc>
                <a:spcPct val="90000"/>
              </a:lnSpc>
              <a:spcBef>
                <a:spcPts val="2700"/>
              </a:spcBef>
              <a:buClr>
                <a:srgbClr val="3333CC"/>
              </a:buClr>
              <a:buNone/>
            </a:pPr>
            <a:endParaRPr lang="en-GB" altLang="pt-PT" sz="2400" b="1">
              <a:solidFill>
                <a:srgbClr val="3333CC"/>
              </a:solidFill>
              <a:latin typeface="Arial" panose="020B0604020202020204" pitchFamily="34" charset="0"/>
              <a:cs typeface="Lucida Sans Unicode" panose="020B0602030504020204" pitchFamily="34" charset="0"/>
            </a:endParaRPr>
          </a:p>
          <a:p>
            <a:pPr>
              <a:lnSpc>
                <a:spcPct val="90000"/>
              </a:lnSpc>
              <a:spcBef>
                <a:spcPts val="700"/>
              </a:spcBef>
              <a:buClr>
                <a:srgbClr val="3333CC"/>
              </a:buClr>
              <a:buNone/>
            </a:pPr>
            <a:endParaRPr lang="en-GB" altLang="pt-PT" sz="2800" b="1">
              <a:solidFill>
                <a:srgbClr val="3333CC"/>
              </a:solidFill>
              <a:latin typeface="Arial" panose="020B0604020202020204" pitchFamily="34" charset="0"/>
              <a:cs typeface="Lucida Sans Unicode" panose="020B0602030504020204" pitchFamily="34" charset="0"/>
            </a:endParaRPr>
          </a:p>
          <a:p>
            <a:pPr>
              <a:lnSpc>
                <a:spcPct val="90000"/>
              </a:lnSpc>
              <a:spcBef>
                <a:spcPts val="600"/>
              </a:spcBef>
              <a:buClr>
                <a:srgbClr val="3333CC"/>
              </a:buClr>
              <a:buNone/>
            </a:pPr>
            <a:endParaRPr lang="en-GB" altLang="pt-PT" sz="2400">
              <a:solidFill>
                <a:srgbClr val="3333CC"/>
              </a:solidFill>
              <a:latin typeface="Arial" panose="020B0604020202020204" pitchFamily="34" charset="0"/>
              <a:cs typeface="Lucida Sans Unicode" panose="020B0602030504020204" pitchFamily="34" charset="0"/>
            </a:endParaRPr>
          </a:p>
          <a:p>
            <a:pPr>
              <a:lnSpc>
                <a:spcPct val="90000"/>
              </a:lnSpc>
              <a:spcBef>
                <a:spcPts val="600"/>
              </a:spcBef>
              <a:buClr>
                <a:srgbClr val="3333CC"/>
              </a:buClr>
              <a:buNone/>
            </a:pPr>
            <a:endParaRPr lang="en-GB" altLang="pt-PT" sz="2400">
              <a:solidFill>
                <a:srgbClr val="3333CC"/>
              </a:solidFill>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35601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0962"/>
            <a:ext cx="12180130" cy="6707295"/>
          </a:xfrm>
          <a:prstGeom prst="rect">
            <a:avLst/>
          </a:prstGeom>
        </p:spPr>
      </p:pic>
    </p:spTree>
    <p:extLst>
      <p:ext uri="{BB962C8B-B14F-4D97-AF65-F5344CB8AC3E}">
        <p14:creationId xmlns:p14="http://schemas.microsoft.com/office/powerpoint/2010/main" val="2946116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881188" y="500063"/>
            <a:ext cx="8786812"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8013" indent="-608013"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3200">
                <a:solidFill>
                  <a:schemeClr val="tx1"/>
                </a:solidFill>
                <a:latin typeface="Calibri" panose="020F0502020204030204" pitchFamily="34" charset="0"/>
              </a:defRPr>
            </a:lvl1pPr>
            <a:lvl2pPr marL="989013" indent="-531813"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sz="2000">
                <a:solidFill>
                  <a:schemeClr val="tx1"/>
                </a:solidFill>
                <a:latin typeface="Calibri" panose="020F0502020204030204" pitchFamily="34" charset="0"/>
              </a:defRPr>
            </a:lvl9pPr>
          </a:lstStyle>
          <a:p>
            <a:pPr>
              <a:lnSpc>
                <a:spcPct val="150000"/>
              </a:lnSpc>
              <a:spcBef>
                <a:spcPts val="500"/>
              </a:spcBef>
              <a:buClr>
                <a:srgbClr val="3333CC"/>
              </a:buClr>
              <a:buNone/>
            </a:pPr>
            <a:r>
              <a:rPr lang="en-GB" altLang="pt-PT" sz="2400" b="1" dirty="0">
                <a:solidFill>
                  <a:srgbClr val="3333CC"/>
                </a:solidFill>
                <a:latin typeface="Arial" panose="020B0604020202020204" pitchFamily="34" charset="0"/>
                <a:cs typeface="Lucida Sans Unicode" panose="020B0602030504020204" pitchFamily="34" charset="0"/>
              </a:rPr>
              <a:t>Trends in EU Environmental policy ... (Cont.)</a:t>
            </a:r>
          </a:p>
          <a:p>
            <a:pPr>
              <a:lnSpc>
                <a:spcPct val="150000"/>
              </a:lnSpc>
              <a:spcBef>
                <a:spcPts val="500"/>
              </a:spcBef>
              <a:buClr>
                <a:srgbClr val="3333CC"/>
              </a:buClr>
            </a:pPr>
            <a:r>
              <a:rPr lang="en-GB" altLang="pt-PT" sz="2000" b="1" dirty="0">
                <a:solidFill>
                  <a:srgbClr val="3333CC"/>
                </a:solidFill>
                <a:latin typeface="Arial" panose="020B0604020202020204" pitchFamily="34" charset="0"/>
                <a:cs typeface="Lucida Sans Unicode" panose="020B0602030504020204" pitchFamily="34" charset="0"/>
              </a:rPr>
              <a:t>Environmental policy -&gt; Integration of environmental objectives in the relevant sectorial policies (ex.: CAP, energy policy /biofuels; etc.) and in corporate policies (EMS, audits, life-cycle analysis, eco-labels) and local/municipal policies (Local Agenda 21) </a:t>
            </a:r>
          </a:p>
          <a:p>
            <a:pPr>
              <a:lnSpc>
                <a:spcPct val="150000"/>
              </a:lnSpc>
              <a:spcBef>
                <a:spcPts val="500"/>
              </a:spcBef>
              <a:buClr>
                <a:srgbClr val="3333CC"/>
              </a:buClr>
            </a:pPr>
            <a:r>
              <a:rPr lang="en-GB" altLang="pt-PT" sz="2000" b="1" dirty="0">
                <a:solidFill>
                  <a:srgbClr val="3333CC"/>
                </a:solidFill>
                <a:latin typeface="Arial" panose="020B0604020202020204" pitchFamily="34" charset="0"/>
                <a:cs typeface="Lucida Sans Unicode" panose="020B0602030504020204" pitchFamily="34" charset="0"/>
              </a:rPr>
              <a:t>Sustainable development: the end of environmental policy? (e.g. no need for environmental ministries?)</a:t>
            </a:r>
          </a:p>
          <a:p>
            <a:pPr>
              <a:lnSpc>
                <a:spcPct val="150000"/>
              </a:lnSpc>
              <a:spcBef>
                <a:spcPts val="500"/>
              </a:spcBef>
              <a:buClr>
                <a:srgbClr val="3333CC"/>
              </a:buClr>
            </a:pPr>
            <a:r>
              <a:rPr lang="en-GB" altLang="pt-PT" sz="2000" b="1" dirty="0">
                <a:solidFill>
                  <a:srgbClr val="3333CC"/>
                </a:solidFill>
                <a:latin typeface="Arial" panose="020B0604020202020204" pitchFamily="34" charset="0"/>
                <a:cs typeface="Lucida Sans Unicode" panose="020B0602030504020204" pitchFamily="34" charset="0"/>
              </a:rPr>
              <a:t>Green economy and green growth</a:t>
            </a:r>
            <a:r>
              <a:rPr lang="en-GB" altLang="pt-PT" sz="2000" b="1" dirty="0" smtClean="0">
                <a:solidFill>
                  <a:srgbClr val="3333CC"/>
                </a:solidFill>
                <a:latin typeface="Arial" panose="020B0604020202020204" pitchFamily="34" charset="0"/>
                <a:cs typeface="Lucida Sans Unicode" panose="020B0602030504020204" pitchFamily="34" charset="0"/>
              </a:rPr>
              <a:t>.</a:t>
            </a:r>
          </a:p>
          <a:p>
            <a:pPr>
              <a:lnSpc>
                <a:spcPct val="150000"/>
              </a:lnSpc>
              <a:spcBef>
                <a:spcPts val="500"/>
              </a:spcBef>
              <a:buClr>
                <a:srgbClr val="3333CC"/>
              </a:buClr>
            </a:pPr>
            <a:r>
              <a:rPr lang="en-GB" altLang="pt-PT" sz="2000" b="1" dirty="0" smtClean="0">
                <a:solidFill>
                  <a:srgbClr val="FF0000"/>
                </a:solidFill>
                <a:latin typeface="Arial" panose="020B0604020202020204" pitchFamily="34" charset="0"/>
                <a:cs typeface="Lucida Sans Unicode" panose="020B0602030504020204" pitchFamily="34" charset="0"/>
              </a:rPr>
              <a:t>… but never steady state economy or </a:t>
            </a:r>
            <a:r>
              <a:rPr lang="en-GB" altLang="pt-PT" sz="2000" b="1" dirty="0" err="1" smtClean="0">
                <a:solidFill>
                  <a:srgbClr val="FF0000"/>
                </a:solidFill>
                <a:latin typeface="Arial" panose="020B0604020202020204" pitchFamily="34" charset="0"/>
                <a:cs typeface="Lucida Sans Unicode" panose="020B0602030504020204" pitchFamily="34" charset="0"/>
              </a:rPr>
              <a:t>degrowth</a:t>
            </a:r>
            <a:r>
              <a:rPr lang="en-GB" altLang="pt-PT" sz="2000" b="1" dirty="0" smtClean="0">
                <a:solidFill>
                  <a:srgbClr val="FF0000"/>
                </a:solidFill>
                <a:latin typeface="Arial" panose="020B0604020202020204" pitchFamily="34" charset="0"/>
                <a:cs typeface="Lucida Sans Unicode" panose="020B0602030504020204" pitchFamily="34" charset="0"/>
              </a:rPr>
              <a:t>!</a:t>
            </a:r>
            <a:endParaRPr lang="en-GB" altLang="pt-PT" sz="2000" b="1" dirty="0">
              <a:solidFill>
                <a:srgbClr val="FF0000"/>
              </a:solidFill>
              <a:latin typeface="Arial" panose="020B0604020202020204" pitchFamily="34" charset="0"/>
              <a:cs typeface="Lucida Sans Unicode" panose="020B0602030504020204" pitchFamily="34" charset="0"/>
            </a:endParaRPr>
          </a:p>
          <a:p>
            <a:pPr>
              <a:lnSpc>
                <a:spcPct val="150000"/>
              </a:lnSpc>
              <a:spcBef>
                <a:spcPts val="500"/>
              </a:spcBef>
              <a:buClr>
                <a:srgbClr val="3333CC"/>
              </a:buClr>
              <a:buNone/>
            </a:pPr>
            <a:endParaRPr lang="en-GB" altLang="pt-PT" sz="2000" b="1" dirty="0">
              <a:solidFill>
                <a:srgbClr val="3333CC"/>
              </a:solidFill>
              <a:latin typeface="Arial" panose="020B0604020202020204" pitchFamily="34" charset="0"/>
              <a:cs typeface="Lucida Sans Unicode" panose="020B0602030504020204" pitchFamily="34" charset="0"/>
            </a:endParaRPr>
          </a:p>
          <a:p>
            <a:pPr>
              <a:lnSpc>
                <a:spcPct val="150000"/>
              </a:lnSpc>
              <a:spcBef>
                <a:spcPts val="500"/>
              </a:spcBef>
              <a:buClr>
                <a:srgbClr val="3333CC"/>
              </a:buClr>
              <a:buNone/>
            </a:pPr>
            <a:endParaRPr lang="en-GB" altLang="pt-PT" sz="2000" b="1" dirty="0">
              <a:solidFill>
                <a:srgbClr val="3333CC"/>
              </a:solidFill>
              <a:latin typeface="Arial" panose="020B0604020202020204" pitchFamily="34" charset="0"/>
              <a:cs typeface="Lucida Sans Unicode" panose="020B0602030504020204" pitchFamily="34" charset="0"/>
            </a:endParaRPr>
          </a:p>
          <a:p>
            <a:pPr>
              <a:lnSpc>
                <a:spcPct val="90000"/>
              </a:lnSpc>
              <a:spcBef>
                <a:spcPts val="500"/>
              </a:spcBef>
              <a:buClr>
                <a:srgbClr val="3333CC"/>
              </a:buClr>
              <a:buNone/>
            </a:pPr>
            <a:endParaRPr lang="en-GB" altLang="pt-PT" sz="2000" b="1" dirty="0">
              <a:solidFill>
                <a:srgbClr val="3333CC"/>
              </a:solidFill>
              <a:latin typeface="Arial" panose="020B0604020202020204" pitchFamily="34" charset="0"/>
              <a:cs typeface="Lucida Sans Unicode" panose="020B0602030504020204" pitchFamily="34" charset="0"/>
            </a:endParaRPr>
          </a:p>
          <a:p>
            <a:pPr>
              <a:lnSpc>
                <a:spcPct val="90000"/>
              </a:lnSpc>
              <a:spcBef>
                <a:spcPts val="1950"/>
              </a:spcBef>
              <a:buClr>
                <a:srgbClr val="3333CC"/>
              </a:buClr>
              <a:buNone/>
            </a:pPr>
            <a:r>
              <a:rPr lang="en-GB" altLang="pt-PT" sz="2400" dirty="0">
                <a:solidFill>
                  <a:srgbClr val="3333CC"/>
                </a:solidFill>
                <a:latin typeface="Arial" panose="020B0604020202020204" pitchFamily="34" charset="0"/>
                <a:cs typeface="Lucida Sans Unicode" panose="020B0602030504020204" pitchFamily="34" charset="0"/>
              </a:rPr>
              <a:t>	</a:t>
            </a:r>
          </a:p>
          <a:p>
            <a:pPr lvl="1">
              <a:lnSpc>
                <a:spcPct val="90000"/>
              </a:lnSpc>
              <a:spcBef>
                <a:spcPts val="2700"/>
              </a:spcBef>
              <a:buClr>
                <a:srgbClr val="3333CC"/>
              </a:buClr>
              <a:buNone/>
            </a:pPr>
            <a:endParaRPr lang="en-GB" altLang="pt-PT" sz="2400" b="1" dirty="0">
              <a:solidFill>
                <a:srgbClr val="3333CC"/>
              </a:solidFill>
              <a:latin typeface="Arial" panose="020B0604020202020204" pitchFamily="34" charset="0"/>
              <a:cs typeface="Lucida Sans Unicode" panose="020B0602030504020204" pitchFamily="34" charset="0"/>
            </a:endParaRPr>
          </a:p>
          <a:p>
            <a:pPr>
              <a:lnSpc>
                <a:spcPct val="90000"/>
              </a:lnSpc>
              <a:spcBef>
                <a:spcPts val="700"/>
              </a:spcBef>
              <a:buClr>
                <a:srgbClr val="3333CC"/>
              </a:buClr>
              <a:buNone/>
            </a:pPr>
            <a:endParaRPr lang="en-GB" altLang="pt-PT" sz="2800" b="1" dirty="0">
              <a:solidFill>
                <a:srgbClr val="3333CC"/>
              </a:solidFill>
              <a:latin typeface="Arial" panose="020B0604020202020204" pitchFamily="34" charset="0"/>
              <a:cs typeface="Lucida Sans Unicode" panose="020B0602030504020204" pitchFamily="34" charset="0"/>
            </a:endParaRPr>
          </a:p>
          <a:p>
            <a:pPr>
              <a:lnSpc>
                <a:spcPct val="90000"/>
              </a:lnSpc>
              <a:spcBef>
                <a:spcPts val="600"/>
              </a:spcBef>
              <a:buClr>
                <a:srgbClr val="3333CC"/>
              </a:buClr>
              <a:buNone/>
            </a:pPr>
            <a:endParaRPr lang="en-GB" altLang="pt-PT" sz="2400" dirty="0">
              <a:solidFill>
                <a:srgbClr val="3333CC"/>
              </a:solidFill>
              <a:latin typeface="Arial" panose="020B0604020202020204" pitchFamily="34" charset="0"/>
              <a:cs typeface="Lucida Sans Unicode" panose="020B0602030504020204" pitchFamily="34" charset="0"/>
            </a:endParaRPr>
          </a:p>
          <a:p>
            <a:pPr>
              <a:lnSpc>
                <a:spcPct val="90000"/>
              </a:lnSpc>
              <a:spcBef>
                <a:spcPts val="600"/>
              </a:spcBef>
              <a:buClr>
                <a:srgbClr val="3333CC"/>
              </a:buClr>
              <a:buNone/>
            </a:pPr>
            <a:endParaRPr lang="en-GB" altLang="pt-PT" sz="2400" dirty="0">
              <a:solidFill>
                <a:srgbClr val="3333CC"/>
              </a:solidFill>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551040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2595564" y="2857500"/>
            <a:ext cx="2143125" cy="369888"/>
          </a:xfrm>
          <a:prstGeom prst="rect">
            <a:avLst/>
          </a:prstGeom>
          <a:noFill/>
          <a:ln w="12700">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t-PT" altLang="pt-PT" sz="1800" dirty="0" err="1">
                <a:latin typeface="Arial" panose="020B0604020202020204" pitchFamily="34" charset="0"/>
              </a:rPr>
              <a:t>Firms</a:t>
            </a:r>
            <a:r>
              <a:rPr lang="pt-PT" altLang="pt-PT" sz="1800" dirty="0">
                <a:latin typeface="Arial" panose="020B0604020202020204" pitchFamily="34" charset="0"/>
              </a:rPr>
              <a:t> (</a:t>
            </a:r>
            <a:r>
              <a:rPr lang="pt-PT" altLang="pt-PT" sz="1800" dirty="0" err="1">
                <a:latin typeface="Arial" panose="020B0604020202020204" pitchFamily="34" charset="0"/>
              </a:rPr>
              <a:t>produce</a:t>
            </a:r>
            <a:r>
              <a:rPr lang="pt-PT" altLang="pt-PT" sz="1800" dirty="0">
                <a:latin typeface="Arial" panose="020B0604020202020204" pitchFamily="34" charset="0"/>
              </a:rPr>
              <a:t>)</a:t>
            </a:r>
            <a:endParaRPr lang="en-US" altLang="pt-PT" sz="1800" dirty="0">
              <a:latin typeface="Arial" panose="020B0604020202020204" pitchFamily="34" charset="0"/>
            </a:endParaRPr>
          </a:p>
        </p:txBody>
      </p:sp>
      <p:sp>
        <p:nvSpPr>
          <p:cNvPr id="7171" name="TextBox 4"/>
          <p:cNvSpPr txBox="1">
            <a:spLocks noChangeArrowheads="1"/>
          </p:cNvSpPr>
          <p:nvPr/>
        </p:nvSpPr>
        <p:spPr bwMode="auto">
          <a:xfrm>
            <a:off x="6881813" y="2857500"/>
            <a:ext cx="2309812" cy="369888"/>
          </a:xfrm>
          <a:prstGeom prst="rect">
            <a:avLst/>
          </a:prstGeom>
          <a:noFill/>
          <a:ln w="12700">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t-PT" altLang="pt-PT" sz="1800" dirty="0" err="1">
                <a:latin typeface="Arial" panose="020B0604020202020204" pitchFamily="34" charset="0"/>
              </a:rPr>
              <a:t>Families</a:t>
            </a:r>
            <a:r>
              <a:rPr lang="pt-PT" altLang="pt-PT" sz="1800" dirty="0">
                <a:latin typeface="Arial" panose="020B0604020202020204" pitchFamily="34" charset="0"/>
              </a:rPr>
              <a:t> (consume)</a:t>
            </a:r>
            <a:endParaRPr lang="en-US" altLang="pt-PT" sz="1800" dirty="0">
              <a:latin typeface="Arial" panose="020B0604020202020204" pitchFamily="34" charset="0"/>
            </a:endParaRPr>
          </a:p>
        </p:txBody>
      </p:sp>
      <p:cxnSp>
        <p:nvCxnSpPr>
          <p:cNvPr id="13" name="Straight Connector 12"/>
          <p:cNvCxnSpPr/>
          <p:nvPr/>
        </p:nvCxnSpPr>
        <p:spPr>
          <a:xfrm rot="5400000" flipH="1" flipV="1">
            <a:off x="3523457" y="2499519"/>
            <a:ext cx="71437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1439" y="2143125"/>
            <a:ext cx="37861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311232" y="2499519"/>
            <a:ext cx="714375"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5" name="TextBox 17"/>
          <p:cNvSpPr txBox="1">
            <a:spLocks noChangeArrowheads="1"/>
          </p:cNvSpPr>
          <p:nvPr/>
        </p:nvSpPr>
        <p:spPr bwMode="auto">
          <a:xfrm>
            <a:off x="3879851" y="1538289"/>
            <a:ext cx="4087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FF0000"/>
                </a:solidFill>
                <a:latin typeface="Arial" panose="020B0604020202020204" pitchFamily="34" charset="0"/>
              </a:rPr>
              <a:t>OUTPUT of Goods &amp; Services (1A)</a:t>
            </a:r>
            <a:endParaRPr lang="en-US" altLang="pt-PT" sz="1600" i="1">
              <a:solidFill>
                <a:srgbClr val="FF0000"/>
              </a:solidFill>
              <a:latin typeface="Arial" panose="020B0604020202020204" pitchFamily="34" charset="0"/>
            </a:endParaRPr>
          </a:p>
        </p:txBody>
      </p:sp>
      <p:cxnSp>
        <p:nvCxnSpPr>
          <p:cNvPr id="20" name="Straight Connector 19"/>
          <p:cNvCxnSpPr/>
          <p:nvPr/>
        </p:nvCxnSpPr>
        <p:spPr>
          <a:xfrm rot="5400000">
            <a:off x="7346157" y="3536157"/>
            <a:ext cx="64452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881439" y="3857625"/>
            <a:ext cx="37861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558382" y="3536157"/>
            <a:ext cx="644525"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9" name="TextBox 27"/>
          <p:cNvSpPr txBox="1">
            <a:spLocks noChangeArrowheads="1"/>
          </p:cNvSpPr>
          <p:nvPr/>
        </p:nvSpPr>
        <p:spPr bwMode="auto">
          <a:xfrm>
            <a:off x="3881439" y="4143375"/>
            <a:ext cx="3786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FF0000"/>
                </a:solidFill>
                <a:latin typeface="Arial" panose="020B0604020202020204" pitchFamily="34" charset="0"/>
              </a:rPr>
              <a:t>INPUT of Labour, Capital and Land – Primary production factors (3)</a:t>
            </a:r>
            <a:endParaRPr lang="en-US" altLang="pt-PT" sz="1600" i="1">
              <a:solidFill>
                <a:srgbClr val="FF0000"/>
              </a:solidFill>
              <a:latin typeface="Arial" panose="020B0604020202020204" pitchFamily="34" charset="0"/>
            </a:endParaRPr>
          </a:p>
        </p:txBody>
      </p:sp>
      <p:cxnSp>
        <p:nvCxnSpPr>
          <p:cNvPr id="30" name="Straight Connector 29"/>
          <p:cNvCxnSpPr/>
          <p:nvPr/>
        </p:nvCxnSpPr>
        <p:spPr>
          <a:xfrm rot="5400000" flipH="1" flipV="1">
            <a:off x="7489826" y="2106613"/>
            <a:ext cx="1500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381375" y="1357314"/>
            <a:ext cx="4857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632076" y="2106613"/>
            <a:ext cx="1500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83" name="TextBox 34"/>
          <p:cNvSpPr txBox="1">
            <a:spLocks noChangeArrowheads="1"/>
          </p:cNvSpPr>
          <p:nvPr/>
        </p:nvSpPr>
        <p:spPr bwMode="auto">
          <a:xfrm>
            <a:off x="4452939" y="1000125"/>
            <a:ext cx="282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0070C0"/>
                </a:solidFill>
                <a:latin typeface="Arial" panose="020B0604020202020204" pitchFamily="34" charset="0"/>
              </a:rPr>
              <a:t>Consumption expenditure (2)</a:t>
            </a:r>
            <a:endParaRPr lang="en-US" altLang="pt-PT" sz="1600" i="1">
              <a:solidFill>
                <a:srgbClr val="0070C0"/>
              </a:solidFill>
              <a:latin typeface="Arial" panose="020B0604020202020204" pitchFamily="34" charset="0"/>
            </a:endParaRPr>
          </a:p>
        </p:txBody>
      </p:sp>
      <p:cxnSp>
        <p:nvCxnSpPr>
          <p:cNvPr id="39" name="Straight Connector 38"/>
          <p:cNvCxnSpPr/>
          <p:nvPr/>
        </p:nvCxnSpPr>
        <p:spPr>
          <a:xfrm rot="5400000">
            <a:off x="2558257" y="4036220"/>
            <a:ext cx="16446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81375" y="4857750"/>
            <a:ext cx="4857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7418388" y="4035425"/>
            <a:ext cx="1643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87" name="TextBox 47"/>
          <p:cNvSpPr txBox="1">
            <a:spLocks noChangeArrowheads="1"/>
          </p:cNvSpPr>
          <p:nvPr/>
        </p:nvSpPr>
        <p:spPr bwMode="auto">
          <a:xfrm>
            <a:off x="3738563" y="5143500"/>
            <a:ext cx="373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0070C0"/>
                </a:solidFill>
                <a:latin typeface="Arial" panose="020B0604020202020204" pitchFamily="34" charset="0"/>
              </a:rPr>
              <a:t>Wages, interest and rents – Income (4)</a:t>
            </a:r>
            <a:endParaRPr lang="en-US" altLang="pt-PT" sz="1600" i="1">
              <a:solidFill>
                <a:srgbClr val="0070C0"/>
              </a:solidFill>
              <a:latin typeface="Arial" panose="020B0604020202020204" pitchFamily="34" charset="0"/>
            </a:endParaRPr>
          </a:p>
        </p:txBody>
      </p:sp>
      <p:cxnSp>
        <p:nvCxnSpPr>
          <p:cNvPr id="50" name="Straight Connector 49"/>
          <p:cNvCxnSpPr/>
          <p:nvPr/>
        </p:nvCxnSpPr>
        <p:spPr>
          <a:xfrm rot="5400000">
            <a:off x="2593976" y="3500438"/>
            <a:ext cx="5730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2095501" y="3786189"/>
            <a:ext cx="785813"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1736726" y="3429001"/>
            <a:ext cx="715962"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7170" idx="1"/>
          </p:cNvCxnSpPr>
          <p:nvPr/>
        </p:nvCxnSpPr>
        <p:spPr>
          <a:xfrm flipV="1">
            <a:off x="2093913" y="3043239"/>
            <a:ext cx="501650" cy="28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92" name="TextBox 61"/>
          <p:cNvSpPr txBox="1">
            <a:spLocks noChangeArrowheads="1"/>
          </p:cNvSpPr>
          <p:nvPr/>
        </p:nvSpPr>
        <p:spPr bwMode="auto">
          <a:xfrm>
            <a:off x="1524000" y="3857626"/>
            <a:ext cx="2051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FF0000"/>
                </a:solidFill>
                <a:latin typeface="Arial" panose="020B0604020202020204" pitchFamily="34" charset="0"/>
              </a:rPr>
              <a:t>Intermediate production = Interm. consumption</a:t>
            </a:r>
            <a:endParaRPr lang="en-US" altLang="pt-PT" sz="1600" i="1">
              <a:solidFill>
                <a:srgbClr val="FF0000"/>
              </a:solidFill>
              <a:latin typeface="Arial" panose="020B0604020202020204" pitchFamily="34" charset="0"/>
            </a:endParaRPr>
          </a:p>
        </p:txBody>
      </p:sp>
      <p:sp>
        <p:nvSpPr>
          <p:cNvPr id="7193" name="TextBox 62"/>
          <p:cNvSpPr txBox="1">
            <a:spLocks noChangeArrowheads="1"/>
          </p:cNvSpPr>
          <p:nvPr/>
        </p:nvSpPr>
        <p:spPr bwMode="auto">
          <a:xfrm>
            <a:off x="3100388" y="188913"/>
            <a:ext cx="513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800" b="1" i="1">
                <a:solidFill>
                  <a:srgbClr val="FF0000"/>
                </a:solidFill>
                <a:latin typeface="Arial" panose="020B0604020202020204" pitchFamily="34" charset="0"/>
              </a:rPr>
              <a:t>REAL</a:t>
            </a:r>
            <a:r>
              <a:rPr lang="pt-PT" altLang="pt-PT" sz="1800" b="1" i="1">
                <a:latin typeface="Arial" panose="020B0604020202020204" pitchFamily="34" charset="0"/>
              </a:rPr>
              <a:t> and </a:t>
            </a:r>
            <a:r>
              <a:rPr lang="pt-PT" altLang="pt-PT" sz="1800" b="1" i="1">
                <a:solidFill>
                  <a:srgbClr val="0070C0"/>
                </a:solidFill>
                <a:latin typeface="Arial" panose="020B0604020202020204" pitchFamily="34" charset="0"/>
              </a:rPr>
              <a:t>MONETARY </a:t>
            </a:r>
            <a:r>
              <a:rPr lang="pt-PT" altLang="pt-PT" sz="1800" b="1" i="1">
                <a:latin typeface="Arial" panose="020B0604020202020204" pitchFamily="34" charset="0"/>
              </a:rPr>
              <a:t>ECONOMIC CIRCUITS</a:t>
            </a:r>
            <a:endParaRPr lang="en-US" altLang="pt-PT" sz="1800" b="1" i="1">
              <a:latin typeface="Arial" panose="020B0604020202020204" pitchFamily="34" charset="0"/>
            </a:endParaRPr>
          </a:p>
        </p:txBody>
      </p:sp>
      <p:sp>
        <p:nvSpPr>
          <p:cNvPr id="5" name="TextBox 4"/>
          <p:cNvSpPr txBox="1"/>
          <p:nvPr/>
        </p:nvSpPr>
        <p:spPr>
          <a:xfrm>
            <a:off x="1500188" y="1322388"/>
            <a:ext cx="1547813" cy="646112"/>
          </a:xfrm>
          <a:prstGeom prst="rect">
            <a:avLst/>
          </a:prstGeom>
          <a:noFill/>
          <a:ln w="12700">
            <a:solidFill>
              <a:schemeClr val="tx1">
                <a:lumMod val="95000"/>
                <a:lumOff val="5000"/>
              </a:schemeClr>
            </a:solidFill>
          </a:ln>
        </p:spPr>
        <p:txBody>
          <a:bodyPr>
            <a:spAutoFit/>
          </a:bodyPr>
          <a:lstStyle/>
          <a:p>
            <a:pPr algn="ctr">
              <a:defRPr/>
            </a:pPr>
            <a:r>
              <a:rPr lang="pt-PT" dirty="0" err="1"/>
              <a:t>Econ</a:t>
            </a:r>
            <a:r>
              <a:rPr lang="pt-PT" dirty="0"/>
              <a:t>. Capital (</a:t>
            </a:r>
            <a:r>
              <a:rPr lang="pt-PT" dirty="0" err="1"/>
              <a:t>Ke</a:t>
            </a:r>
            <a:r>
              <a:rPr lang="pt-PT" dirty="0"/>
              <a:t>)</a:t>
            </a:r>
            <a:endParaRPr lang="en-GB" dirty="0"/>
          </a:p>
        </p:txBody>
      </p:sp>
      <p:cxnSp>
        <p:nvCxnSpPr>
          <p:cNvPr id="31" name="Straight Arrow Connector 30"/>
          <p:cNvCxnSpPr/>
          <p:nvPr/>
        </p:nvCxnSpPr>
        <p:spPr>
          <a:xfrm flipH="1">
            <a:off x="2276475" y="668338"/>
            <a:ext cx="1588" cy="6080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276475" y="2038350"/>
            <a:ext cx="1588" cy="660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667125" y="642938"/>
            <a:ext cx="0" cy="2203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293939" y="668338"/>
            <a:ext cx="137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99" name="TextBox 9"/>
          <p:cNvSpPr txBox="1">
            <a:spLocks noChangeArrowheads="1"/>
          </p:cNvSpPr>
          <p:nvPr/>
        </p:nvSpPr>
        <p:spPr bwMode="auto">
          <a:xfrm>
            <a:off x="1698625" y="2173289"/>
            <a:ext cx="1289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PT" altLang="pt-PT" sz="1400" i="1">
                <a:solidFill>
                  <a:srgbClr val="FF0000"/>
                </a:solidFill>
              </a:rPr>
              <a:t>Amortization</a:t>
            </a:r>
            <a:endParaRPr lang="en-GB" altLang="pt-PT" sz="1400" i="1">
              <a:solidFill>
                <a:srgbClr val="FF0000"/>
              </a:solidFill>
            </a:endParaRPr>
          </a:p>
        </p:txBody>
      </p:sp>
      <p:sp>
        <p:nvSpPr>
          <p:cNvPr id="7200" name="TextBox 39"/>
          <p:cNvSpPr txBox="1">
            <a:spLocks noChangeArrowheads="1"/>
          </p:cNvSpPr>
          <p:nvPr/>
        </p:nvSpPr>
        <p:spPr bwMode="auto">
          <a:xfrm>
            <a:off x="1631950" y="733426"/>
            <a:ext cx="128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PT" altLang="pt-PT" sz="1400" i="1">
                <a:solidFill>
                  <a:srgbClr val="FF0000"/>
                </a:solidFill>
              </a:rPr>
              <a:t>Investment (1B)</a:t>
            </a:r>
            <a:endParaRPr lang="en-GB" altLang="pt-PT" sz="1400" i="1">
              <a:solidFill>
                <a:srgbClr val="FF0000"/>
              </a:solidFill>
            </a:endParaRPr>
          </a:p>
        </p:txBody>
      </p:sp>
      <p:sp>
        <p:nvSpPr>
          <p:cNvPr id="7201" name="TextBox 11"/>
          <p:cNvSpPr txBox="1">
            <a:spLocks noChangeArrowheads="1"/>
          </p:cNvSpPr>
          <p:nvPr/>
        </p:nvSpPr>
        <p:spPr bwMode="auto">
          <a:xfrm>
            <a:off x="1730375" y="5548314"/>
            <a:ext cx="86042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PT" altLang="pt-PT"/>
              <a:t>GDP (flow) = </a:t>
            </a:r>
            <a:r>
              <a:rPr lang="pt-PT" altLang="pt-PT" b="1"/>
              <a:t>Final production </a:t>
            </a:r>
            <a:r>
              <a:rPr lang="pt-PT" altLang="pt-PT"/>
              <a:t>= </a:t>
            </a:r>
            <a:r>
              <a:rPr lang="pt-PT" altLang="pt-PT" b="1"/>
              <a:t>Consumption</a:t>
            </a:r>
            <a:r>
              <a:rPr lang="pt-PT" altLang="pt-PT"/>
              <a:t> (flow 1B) + </a:t>
            </a:r>
            <a:r>
              <a:rPr lang="pt-PT" altLang="pt-PT" b="1"/>
              <a:t>Investment</a:t>
            </a:r>
            <a:r>
              <a:rPr lang="pt-PT" altLang="pt-PT"/>
              <a:t> (flow 1B)</a:t>
            </a:r>
          </a:p>
          <a:p>
            <a:r>
              <a:rPr lang="pt-PT" altLang="pt-PT"/>
              <a:t>Thus: 	Investment = GDP – Consumption </a:t>
            </a:r>
            <a:r>
              <a:rPr lang="pt-PT" altLang="pt-PT" sz="1400"/>
              <a:t>(Final production that is not consumed)</a:t>
            </a:r>
          </a:p>
          <a:p>
            <a:endParaRPr lang="pt-PT" altLang="pt-PT" sz="1400"/>
          </a:p>
          <a:p>
            <a:r>
              <a:rPr lang="pt-PT" altLang="pt-PT"/>
              <a:t>Hicksian Income (flow) = GDP – Amortization</a:t>
            </a:r>
            <a:endParaRPr lang="en-GB" altLang="pt-PT"/>
          </a:p>
        </p:txBody>
      </p:sp>
    </p:spTree>
    <p:extLst>
      <p:ext uri="{BB962C8B-B14F-4D97-AF65-F5344CB8AC3E}">
        <p14:creationId xmlns:p14="http://schemas.microsoft.com/office/powerpoint/2010/main" val="296350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24063" y="357188"/>
            <a:ext cx="7929562" cy="857250"/>
          </a:xfrm>
        </p:spPr>
        <p:txBody>
          <a:bodyPr/>
          <a:lstStyle/>
          <a:p>
            <a:pPr eaLnBrk="1" hangingPunct="1"/>
            <a:r>
              <a:rPr lang="en-GB" altLang="pt-PT" sz="2800" b="1"/>
              <a:t>GDP as an indicator of economic performance</a:t>
            </a:r>
          </a:p>
        </p:txBody>
      </p:sp>
      <p:sp>
        <p:nvSpPr>
          <p:cNvPr id="14339" name="Content Placeholder 2"/>
          <p:cNvSpPr>
            <a:spLocks noGrp="1"/>
          </p:cNvSpPr>
          <p:nvPr>
            <p:ph idx="1"/>
          </p:nvPr>
        </p:nvSpPr>
        <p:spPr>
          <a:xfrm>
            <a:off x="1881188" y="1357313"/>
            <a:ext cx="8215312" cy="5072062"/>
          </a:xfrm>
        </p:spPr>
        <p:txBody>
          <a:bodyPr/>
          <a:lstStyle/>
          <a:p>
            <a:pPr>
              <a:spcBef>
                <a:spcPts val="1800"/>
              </a:spcBef>
            </a:pPr>
            <a:r>
              <a:rPr lang="en-GB" altLang="pt-PT"/>
              <a:t>GDP as output: flow (1), sum the monetary value of all final outputs, or sum the gross value added (GVA) of all production units</a:t>
            </a:r>
          </a:p>
          <a:p>
            <a:pPr>
              <a:spcBef>
                <a:spcPts val="1800"/>
              </a:spcBef>
              <a:buNone/>
            </a:pPr>
            <a:r>
              <a:rPr lang="en-GB" altLang="pt-PT"/>
              <a:t>	(GVA = Gross output – Intermediate consumption)  </a:t>
            </a:r>
          </a:p>
          <a:p>
            <a:pPr>
              <a:spcBef>
                <a:spcPts val="1800"/>
              </a:spcBef>
            </a:pPr>
            <a:r>
              <a:rPr lang="en-GB" altLang="pt-PT"/>
              <a:t>GDP as expenditure: flow (2);</a:t>
            </a:r>
          </a:p>
          <a:p>
            <a:pPr>
              <a:spcBef>
                <a:spcPts val="1800"/>
              </a:spcBef>
            </a:pPr>
            <a:r>
              <a:rPr lang="en-GB" altLang="pt-PT"/>
              <a:t>GDP as income: flow (4); (Hicksian) income is GDP -  depreciation of all types of capital.</a:t>
            </a:r>
          </a:p>
          <a:p>
            <a:pPr eaLnBrk="1" hangingPunct="1">
              <a:buFontTx/>
              <a:buNone/>
            </a:pPr>
            <a:endParaRPr lang="en-US" altLang="pt-PT"/>
          </a:p>
        </p:txBody>
      </p:sp>
    </p:spTree>
    <p:extLst>
      <p:ext uri="{BB962C8B-B14F-4D97-AF65-F5344CB8AC3E}">
        <p14:creationId xmlns:p14="http://schemas.microsoft.com/office/powerpoint/2010/main" val="2552618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pt-PT" altLang="pt-PT" sz="4000"/>
              <a:t>Hicksian sustainability constraints</a:t>
            </a:r>
            <a:endParaRPr lang="en-GB" altLang="pt-PT" sz="3200"/>
          </a:p>
        </p:txBody>
      </p:sp>
      <p:sp>
        <p:nvSpPr>
          <p:cNvPr id="3" name="Content Placeholder 2"/>
          <p:cNvSpPr>
            <a:spLocks noGrp="1"/>
          </p:cNvSpPr>
          <p:nvPr>
            <p:ph idx="1"/>
          </p:nvPr>
        </p:nvSpPr>
        <p:spPr/>
        <p:txBody>
          <a:bodyPr>
            <a:normAutofit lnSpcReduction="10000"/>
          </a:bodyPr>
          <a:lstStyle/>
          <a:p>
            <a:pPr>
              <a:defRPr/>
            </a:pPr>
            <a:r>
              <a:rPr lang="pt-PT" dirty="0" err="1" smtClean="0"/>
              <a:t>Consumption</a:t>
            </a:r>
            <a:r>
              <a:rPr lang="pt-PT" dirty="0" smtClean="0"/>
              <a:t> ≤ </a:t>
            </a:r>
            <a:r>
              <a:rPr lang="pt-PT" dirty="0" err="1" smtClean="0"/>
              <a:t>Hicksian</a:t>
            </a:r>
            <a:r>
              <a:rPr lang="pt-PT" dirty="0" smtClean="0"/>
              <a:t> </a:t>
            </a:r>
            <a:r>
              <a:rPr lang="pt-PT" dirty="0" err="1" smtClean="0"/>
              <a:t>Income</a:t>
            </a:r>
            <a:r>
              <a:rPr lang="pt-PT" dirty="0" smtClean="0"/>
              <a:t> </a:t>
            </a:r>
          </a:p>
          <a:p>
            <a:pPr marL="0" indent="0">
              <a:buNone/>
              <a:defRPr/>
            </a:pPr>
            <a:r>
              <a:rPr lang="pt-PT" sz="2400" dirty="0"/>
              <a:t>    </a:t>
            </a:r>
            <a:r>
              <a:rPr lang="pt-PT" sz="2400" dirty="0" err="1"/>
              <a:t>Hicksian</a:t>
            </a:r>
            <a:r>
              <a:rPr lang="pt-PT" sz="2400" dirty="0"/>
              <a:t> </a:t>
            </a:r>
            <a:r>
              <a:rPr lang="pt-PT" sz="2400" dirty="0" err="1"/>
              <a:t>income</a:t>
            </a:r>
            <a:r>
              <a:rPr lang="pt-PT" sz="2400" dirty="0"/>
              <a:t> </a:t>
            </a:r>
            <a:r>
              <a:rPr lang="pt-PT" sz="2400" dirty="0" err="1"/>
              <a:t>is</a:t>
            </a:r>
            <a:r>
              <a:rPr lang="pt-PT" sz="2400" dirty="0"/>
              <a:t> </a:t>
            </a:r>
            <a:r>
              <a:rPr lang="pt-PT" sz="2400" dirty="0" err="1"/>
              <a:t>the</a:t>
            </a:r>
            <a:r>
              <a:rPr lang="pt-PT" sz="2400" dirty="0"/>
              <a:t> </a:t>
            </a:r>
            <a:r>
              <a:rPr lang="pt-PT" sz="2400" dirty="0" err="1"/>
              <a:t>maximum</a:t>
            </a:r>
            <a:r>
              <a:rPr lang="pt-PT" sz="2400" dirty="0"/>
              <a:t> </a:t>
            </a:r>
            <a:r>
              <a:rPr lang="pt-PT" sz="2400" dirty="0" err="1"/>
              <a:t>sustainable</a:t>
            </a:r>
            <a:r>
              <a:rPr lang="pt-PT" sz="2400" dirty="0"/>
              <a:t> </a:t>
            </a:r>
            <a:r>
              <a:rPr lang="pt-PT" sz="2400" dirty="0" err="1"/>
              <a:t>consumption</a:t>
            </a:r>
            <a:r>
              <a:rPr lang="pt-PT" sz="2400" dirty="0"/>
              <a:t>.</a:t>
            </a:r>
          </a:p>
          <a:p>
            <a:pPr marL="0" indent="0">
              <a:buNone/>
              <a:defRPr/>
            </a:pPr>
            <a:endParaRPr lang="pt-PT" sz="2400" dirty="0"/>
          </a:p>
          <a:p>
            <a:pPr>
              <a:defRPr/>
            </a:pPr>
            <a:r>
              <a:rPr lang="pt-PT" dirty="0" err="1" smtClean="0"/>
              <a:t>Investment</a:t>
            </a:r>
            <a:r>
              <a:rPr lang="pt-PT" dirty="0" smtClean="0"/>
              <a:t> ≥ </a:t>
            </a:r>
            <a:r>
              <a:rPr lang="pt-PT" dirty="0" err="1" smtClean="0"/>
              <a:t>Amortization</a:t>
            </a:r>
            <a:r>
              <a:rPr lang="pt-PT" dirty="0" smtClean="0"/>
              <a:t>		</a:t>
            </a:r>
          </a:p>
          <a:p>
            <a:pPr marL="0" indent="0">
              <a:buNone/>
              <a:defRPr/>
            </a:pPr>
            <a:r>
              <a:rPr lang="pt-PT" sz="2400" dirty="0"/>
              <a:t>     </a:t>
            </a:r>
            <a:r>
              <a:rPr lang="pt-PT" sz="2400" dirty="0" err="1"/>
              <a:t>The</a:t>
            </a:r>
            <a:r>
              <a:rPr lang="pt-PT" sz="2400" dirty="0"/>
              <a:t> </a:t>
            </a:r>
            <a:r>
              <a:rPr lang="pt-PT" sz="2400" dirty="0" err="1"/>
              <a:t>creation</a:t>
            </a:r>
            <a:r>
              <a:rPr lang="pt-PT" sz="2400" dirty="0"/>
              <a:t> </a:t>
            </a:r>
            <a:r>
              <a:rPr lang="pt-PT" sz="2400" dirty="0" err="1"/>
              <a:t>of</a:t>
            </a:r>
            <a:r>
              <a:rPr lang="pt-PT" sz="2400" dirty="0"/>
              <a:t> </a:t>
            </a:r>
            <a:r>
              <a:rPr lang="pt-PT" sz="2400" dirty="0" err="1"/>
              <a:t>new</a:t>
            </a:r>
            <a:r>
              <a:rPr lang="pt-PT" sz="2400" dirty="0"/>
              <a:t> capital offsets capital </a:t>
            </a:r>
            <a:r>
              <a:rPr lang="pt-PT" sz="2400" dirty="0" err="1"/>
              <a:t>depreciation</a:t>
            </a:r>
            <a:r>
              <a:rPr lang="pt-PT" sz="2400" dirty="0"/>
              <a:t>.</a:t>
            </a:r>
          </a:p>
          <a:p>
            <a:pPr marL="0" indent="0">
              <a:buNone/>
              <a:defRPr/>
            </a:pPr>
            <a:r>
              <a:rPr lang="pt-PT" sz="2400" dirty="0"/>
              <a:t> </a:t>
            </a:r>
          </a:p>
          <a:p>
            <a:pPr>
              <a:defRPr/>
            </a:pPr>
            <a:r>
              <a:rPr lang="pt-PT" dirty="0" smtClean="0"/>
              <a:t>Δ </a:t>
            </a:r>
            <a:r>
              <a:rPr lang="pt-PT" dirty="0" err="1" smtClean="0"/>
              <a:t>Ke</a:t>
            </a:r>
            <a:r>
              <a:rPr lang="pt-PT" dirty="0" smtClean="0"/>
              <a:t> = </a:t>
            </a:r>
            <a:r>
              <a:rPr lang="el-GR" sz="2400" dirty="0"/>
              <a:t>α</a:t>
            </a:r>
            <a:r>
              <a:rPr lang="pt-PT" sz="2400" dirty="0"/>
              <a:t>. (</a:t>
            </a:r>
            <a:r>
              <a:rPr lang="pt-PT" sz="2400" dirty="0" err="1"/>
              <a:t>Investment</a:t>
            </a:r>
            <a:r>
              <a:rPr lang="pt-PT" sz="2400" dirty="0"/>
              <a:t> – </a:t>
            </a:r>
            <a:r>
              <a:rPr lang="pt-PT" sz="2400" dirty="0" err="1"/>
              <a:t>Amortization</a:t>
            </a:r>
            <a:r>
              <a:rPr lang="pt-PT" sz="2400" dirty="0"/>
              <a:t>)</a:t>
            </a:r>
            <a:r>
              <a:rPr lang="pt-PT" dirty="0" smtClean="0"/>
              <a:t> ≥ 0  	</a:t>
            </a:r>
          </a:p>
          <a:p>
            <a:pPr marL="0" indent="0">
              <a:buNone/>
              <a:defRPr/>
            </a:pPr>
            <a:r>
              <a:rPr lang="pt-PT" sz="2400" dirty="0"/>
              <a:t>     </a:t>
            </a:r>
            <a:r>
              <a:rPr lang="pt-PT" sz="2400" dirty="0" err="1"/>
              <a:t>The</a:t>
            </a:r>
            <a:r>
              <a:rPr lang="pt-PT" sz="2400" dirty="0"/>
              <a:t> stock </a:t>
            </a:r>
            <a:r>
              <a:rPr lang="pt-PT" sz="2400" dirty="0" err="1"/>
              <a:t>of</a:t>
            </a:r>
            <a:r>
              <a:rPr lang="pt-PT" sz="2400" dirty="0"/>
              <a:t> </a:t>
            </a:r>
            <a:r>
              <a:rPr lang="pt-PT" sz="2400" dirty="0" err="1"/>
              <a:t>economic</a:t>
            </a:r>
            <a:r>
              <a:rPr lang="pt-PT" sz="2400" dirty="0"/>
              <a:t> capital </a:t>
            </a:r>
            <a:r>
              <a:rPr lang="pt-PT" sz="2400" dirty="0" err="1"/>
              <a:t>doesn’t</a:t>
            </a:r>
            <a:r>
              <a:rPr lang="pt-PT" sz="2400" dirty="0"/>
              <a:t> decline in time, </a:t>
            </a:r>
            <a:r>
              <a:rPr lang="pt-PT" sz="2400" dirty="0" err="1"/>
              <a:t>which</a:t>
            </a:r>
            <a:r>
              <a:rPr lang="pt-PT" sz="2400" dirty="0"/>
              <a:t> </a:t>
            </a:r>
          </a:p>
          <a:p>
            <a:pPr marL="0" indent="0">
              <a:buNone/>
              <a:defRPr/>
            </a:pPr>
            <a:r>
              <a:rPr lang="pt-PT" sz="2400" dirty="0"/>
              <a:t>     </a:t>
            </a:r>
            <a:r>
              <a:rPr lang="pt-PT" sz="2400" dirty="0" err="1"/>
              <a:t>means</a:t>
            </a:r>
            <a:r>
              <a:rPr lang="pt-PT" sz="2400" dirty="0"/>
              <a:t> </a:t>
            </a:r>
            <a:r>
              <a:rPr lang="pt-PT" sz="2400" dirty="0" err="1"/>
              <a:t>that</a:t>
            </a:r>
            <a:r>
              <a:rPr lang="pt-PT" sz="2400" dirty="0"/>
              <a:t> </a:t>
            </a:r>
            <a:r>
              <a:rPr lang="pt-PT" sz="2400" dirty="0" err="1"/>
              <a:t>the</a:t>
            </a:r>
            <a:r>
              <a:rPr lang="pt-PT" sz="2400" dirty="0"/>
              <a:t> </a:t>
            </a:r>
            <a:r>
              <a:rPr lang="pt-PT" sz="2400" dirty="0" err="1"/>
              <a:t>productive</a:t>
            </a:r>
            <a:r>
              <a:rPr lang="pt-PT" sz="2400" dirty="0"/>
              <a:t> </a:t>
            </a:r>
            <a:r>
              <a:rPr lang="pt-PT" sz="2400" dirty="0" err="1"/>
              <a:t>capacity</a:t>
            </a:r>
            <a:r>
              <a:rPr lang="pt-PT" sz="2400" dirty="0"/>
              <a:t> </a:t>
            </a:r>
            <a:r>
              <a:rPr lang="pt-PT" sz="2400" dirty="0" err="1"/>
              <a:t>of</a:t>
            </a:r>
            <a:r>
              <a:rPr lang="pt-PT" sz="2400" dirty="0"/>
              <a:t> </a:t>
            </a:r>
            <a:r>
              <a:rPr lang="pt-PT" sz="2400" dirty="0" err="1"/>
              <a:t>the</a:t>
            </a:r>
            <a:r>
              <a:rPr lang="pt-PT" sz="2400" dirty="0"/>
              <a:t> </a:t>
            </a:r>
            <a:r>
              <a:rPr lang="pt-PT" sz="2400" dirty="0" err="1"/>
              <a:t>economy</a:t>
            </a:r>
            <a:r>
              <a:rPr lang="pt-PT" sz="2400" dirty="0"/>
              <a:t> does </a:t>
            </a:r>
            <a:r>
              <a:rPr lang="pt-PT" sz="2400" dirty="0" err="1"/>
              <a:t>not</a:t>
            </a:r>
            <a:r>
              <a:rPr lang="pt-PT" sz="2400" dirty="0"/>
              <a:t> </a:t>
            </a:r>
          </a:p>
          <a:p>
            <a:pPr marL="0" indent="0">
              <a:buNone/>
              <a:defRPr/>
            </a:pPr>
            <a:r>
              <a:rPr lang="pt-PT" sz="2400" dirty="0"/>
              <a:t>     decline in time. </a:t>
            </a:r>
            <a:endParaRPr lang="en-GB" sz="2400" dirty="0"/>
          </a:p>
        </p:txBody>
      </p:sp>
    </p:spTree>
    <p:extLst>
      <p:ext uri="{BB962C8B-B14F-4D97-AF65-F5344CB8AC3E}">
        <p14:creationId xmlns:p14="http://schemas.microsoft.com/office/powerpoint/2010/main" val="318533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2595564" y="2857500"/>
            <a:ext cx="2143125" cy="369888"/>
          </a:xfrm>
          <a:prstGeom prst="rect">
            <a:avLst/>
          </a:prstGeom>
          <a:noFill/>
          <a:ln w="12700">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t-PT" altLang="pt-PT" sz="1800" dirty="0" err="1">
                <a:latin typeface="Arial" panose="020B0604020202020204" pitchFamily="34" charset="0"/>
              </a:rPr>
              <a:t>Firms</a:t>
            </a:r>
            <a:r>
              <a:rPr lang="pt-PT" altLang="pt-PT" sz="1800" dirty="0">
                <a:latin typeface="Arial" panose="020B0604020202020204" pitchFamily="34" charset="0"/>
              </a:rPr>
              <a:t> (</a:t>
            </a:r>
            <a:r>
              <a:rPr lang="pt-PT" altLang="pt-PT" sz="1800" dirty="0" err="1">
                <a:latin typeface="Arial" panose="020B0604020202020204" pitchFamily="34" charset="0"/>
              </a:rPr>
              <a:t>produce</a:t>
            </a:r>
            <a:r>
              <a:rPr lang="pt-PT" altLang="pt-PT" sz="1800" dirty="0">
                <a:latin typeface="Arial" panose="020B0604020202020204" pitchFamily="34" charset="0"/>
              </a:rPr>
              <a:t>)</a:t>
            </a:r>
            <a:endParaRPr lang="en-US" altLang="pt-PT" sz="1800" dirty="0">
              <a:latin typeface="Arial" panose="020B0604020202020204" pitchFamily="34" charset="0"/>
            </a:endParaRPr>
          </a:p>
        </p:txBody>
      </p:sp>
      <p:sp>
        <p:nvSpPr>
          <p:cNvPr id="7171" name="TextBox 4"/>
          <p:cNvSpPr txBox="1">
            <a:spLocks noChangeArrowheads="1"/>
          </p:cNvSpPr>
          <p:nvPr/>
        </p:nvSpPr>
        <p:spPr bwMode="auto">
          <a:xfrm>
            <a:off x="6881813" y="2857500"/>
            <a:ext cx="2309812" cy="369888"/>
          </a:xfrm>
          <a:prstGeom prst="rect">
            <a:avLst/>
          </a:prstGeom>
          <a:noFill/>
          <a:ln w="12700">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t-PT" altLang="pt-PT" sz="1800" dirty="0" err="1">
                <a:latin typeface="Arial" panose="020B0604020202020204" pitchFamily="34" charset="0"/>
              </a:rPr>
              <a:t>Families</a:t>
            </a:r>
            <a:r>
              <a:rPr lang="pt-PT" altLang="pt-PT" sz="1800" dirty="0">
                <a:latin typeface="Arial" panose="020B0604020202020204" pitchFamily="34" charset="0"/>
              </a:rPr>
              <a:t> (consume)</a:t>
            </a:r>
            <a:endParaRPr lang="en-US" altLang="pt-PT" sz="1800" dirty="0">
              <a:latin typeface="Arial" panose="020B0604020202020204" pitchFamily="34" charset="0"/>
            </a:endParaRPr>
          </a:p>
        </p:txBody>
      </p:sp>
      <p:cxnSp>
        <p:nvCxnSpPr>
          <p:cNvPr id="13" name="Straight Connector 12"/>
          <p:cNvCxnSpPr/>
          <p:nvPr/>
        </p:nvCxnSpPr>
        <p:spPr>
          <a:xfrm rot="5400000" flipH="1" flipV="1">
            <a:off x="3523457" y="2499519"/>
            <a:ext cx="71437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1439" y="2143125"/>
            <a:ext cx="37861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311232" y="2499519"/>
            <a:ext cx="714375"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3" name="TextBox 17"/>
          <p:cNvSpPr txBox="1">
            <a:spLocks noChangeArrowheads="1"/>
          </p:cNvSpPr>
          <p:nvPr/>
        </p:nvSpPr>
        <p:spPr bwMode="auto">
          <a:xfrm>
            <a:off x="3879851" y="1538289"/>
            <a:ext cx="4087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FF0000"/>
                </a:solidFill>
                <a:latin typeface="Arial" panose="020B0604020202020204" pitchFamily="34" charset="0"/>
              </a:rPr>
              <a:t>OUTPUT of Goods &amp; Services (1A)</a:t>
            </a:r>
            <a:endParaRPr lang="en-US" altLang="pt-PT" sz="1600" i="1">
              <a:solidFill>
                <a:srgbClr val="FF0000"/>
              </a:solidFill>
              <a:latin typeface="Arial" panose="020B0604020202020204" pitchFamily="34" charset="0"/>
            </a:endParaRPr>
          </a:p>
        </p:txBody>
      </p:sp>
      <p:cxnSp>
        <p:nvCxnSpPr>
          <p:cNvPr id="20" name="Straight Connector 19"/>
          <p:cNvCxnSpPr/>
          <p:nvPr/>
        </p:nvCxnSpPr>
        <p:spPr>
          <a:xfrm rot="5400000">
            <a:off x="7346157" y="3536157"/>
            <a:ext cx="64452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881439" y="3857625"/>
            <a:ext cx="37861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558382" y="3536157"/>
            <a:ext cx="644525"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7" name="TextBox 27"/>
          <p:cNvSpPr txBox="1">
            <a:spLocks noChangeArrowheads="1"/>
          </p:cNvSpPr>
          <p:nvPr/>
        </p:nvSpPr>
        <p:spPr bwMode="auto">
          <a:xfrm>
            <a:off x="3881439" y="4143375"/>
            <a:ext cx="3786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FF0000"/>
                </a:solidFill>
                <a:latin typeface="Arial" panose="020B0604020202020204" pitchFamily="34" charset="0"/>
              </a:rPr>
              <a:t>INPUT of Labour, Capital and Land – Primary production factors (3)</a:t>
            </a:r>
            <a:endParaRPr lang="en-US" altLang="pt-PT" sz="1600" i="1">
              <a:solidFill>
                <a:srgbClr val="FF0000"/>
              </a:solidFill>
              <a:latin typeface="Arial" panose="020B0604020202020204" pitchFamily="34" charset="0"/>
            </a:endParaRPr>
          </a:p>
        </p:txBody>
      </p:sp>
      <p:cxnSp>
        <p:nvCxnSpPr>
          <p:cNvPr id="30" name="Straight Connector 29"/>
          <p:cNvCxnSpPr/>
          <p:nvPr/>
        </p:nvCxnSpPr>
        <p:spPr>
          <a:xfrm rot="5400000" flipH="1" flipV="1">
            <a:off x="7489826" y="2106613"/>
            <a:ext cx="1500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381375" y="1357314"/>
            <a:ext cx="4857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632076" y="2106613"/>
            <a:ext cx="1500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1" name="TextBox 34"/>
          <p:cNvSpPr txBox="1">
            <a:spLocks noChangeArrowheads="1"/>
          </p:cNvSpPr>
          <p:nvPr/>
        </p:nvSpPr>
        <p:spPr bwMode="auto">
          <a:xfrm>
            <a:off x="4452939" y="1000125"/>
            <a:ext cx="282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0070C0"/>
                </a:solidFill>
                <a:latin typeface="Arial" panose="020B0604020202020204" pitchFamily="34" charset="0"/>
              </a:rPr>
              <a:t>Consumption expenditure (2)</a:t>
            </a:r>
            <a:endParaRPr lang="en-US" altLang="pt-PT" sz="1600" i="1">
              <a:solidFill>
                <a:srgbClr val="0070C0"/>
              </a:solidFill>
              <a:latin typeface="Arial" panose="020B0604020202020204" pitchFamily="34" charset="0"/>
            </a:endParaRPr>
          </a:p>
        </p:txBody>
      </p:sp>
      <p:cxnSp>
        <p:nvCxnSpPr>
          <p:cNvPr id="39" name="Straight Connector 38"/>
          <p:cNvCxnSpPr/>
          <p:nvPr/>
        </p:nvCxnSpPr>
        <p:spPr>
          <a:xfrm rot="5400000">
            <a:off x="2558257" y="4036220"/>
            <a:ext cx="16446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81375" y="4857750"/>
            <a:ext cx="4857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7418388" y="4035425"/>
            <a:ext cx="1643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5" name="TextBox 47"/>
          <p:cNvSpPr txBox="1">
            <a:spLocks noChangeArrowheads="1"/>
          </p:cNvSpPr>
          <p:nvPr/>
        </p:nvSpPr>
        <p:spPr bwMode="auto">
          <a:xfrm>
            <a:off x="3738563" y="5143500"/>
            <a:ext cx="373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0070C0"/>
                </a:solidFill>
                <a:latin typeface="Arial" panose="020B0604020202020204" pitchFamily="34" charset="0"/>
              </a:rPr>
              <a:t>Wages, interest and rents – Income (4)</a:t>
            </a:r>
            <a:endParaRPr lang="en-US" altLang="pt-PT" sz="1600" i="1">
              <a:solidFill>
                <a:srgbClr val="0070C0"/>
              </a:solidFill>
              <a:latin typeface="Arial" panose="020B0604020202020204" pitchFamily="34" charset="0"/>
            </a:endParaRPr>
          </a:p>
        </p:txBody>
      </p:sp>
      <p:cxnSp>
        <p:nvCxnSpPr>
          <p:cNvPr id="50" name="Straight Connector 49"/>
          <p:cNvCxnSpPr/>
          <p:nvPr/>
        </p:nvCxnSpPr>
        <p:spPr>
          <a:xfrm rot="5400000">
            <a:off x="2593976" y="3500438"/>
            <a:ext cx="57308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2095501" y="3786189"/>
            <a:ext cx="785813"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1736726" y="3429001"/>
            <a:ext cx="715962"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7170" idx="1"/>
          </p:cNvCxnSpPr>
          <p:nvPr/>
        </p:nvCxnSpPr>
        <p:spPr>
          <a:xfrm flipV="1">
            <a:off x="2093913" y="3043239"/>
            <a:ext cx="501650" cy="28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40" name="TextBox 61"/>
          <p:cNvSpPr txBox="1">
            <a:spLocks noChangeArrowheads="1"/>
          </p:cNvSpPr>
          <p:nvPr/>
        </p:nvSpPr>
        <p:spPr bwMode="auto">
          <a:xfrm>
            <a:off x="1524000" y="3857626"/>
            <a:ext cx="2051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600" i="1">
                <a:solidFill>
                  <a:srgbClr val="FF0000"/>
                </a:solidFill>
                <a:latin typeface="Arial" panose="020B0604020202020204" pitchFamily="34" charset="0"/>
              </a:rPr>
              <a:t>Intermediate production = Interm. consumption</a:t>
            </a:r>
            <a:endParaRPr lang="en-US" altLang="pt-PT" sz="1600" i="1">
              <a:solidFill>
                <a:srgbClr val="FF0000"/>
              </a:solidFill>
              <a:latin typeface="Arial" panose="020B0604020202020204" pitchFamily="34" charset="0"/>
            </a:endParaRPr>
          </a:p>
        </p:txBody>
      </p:sp>
      <p:sp>
        <p:nvSpPr>
          <p:cNvPr id="9241" name="TextBox 62"/>
          <p:cNvSpPr txBox="1">
            <a:spLocks noChangeArrowheads="1"/>
          </p:cNvSpPr>
          <p:nvPr/>
        </p:nvSpPr>
        <p:spPr bwMode="auto">
          <a:xfrm>
            <a:off x="3100388" y="188913"/>
            <a:ext cx="513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PT" altLang="pt-PT" sz="1800" b="1" i="1">
                <a:solidFill>
                  <a:srgbClr val="FF0000"/>
                </a:solidFill>
                <a:latin typeface="Arial" panose="020B0604020202020204" pitchFamily="34" charset="0"/>
              </a:rPr>
              <a:t>REAL</a:t>
            </a:r>
            <a:r>
              <a:rPr lang="pt-PT" altLang="pt-PT" sz="1800" b="1" i="1">
                <a:latin typeface="Arial" panose="020B0604020202020204" pitchFamily="34" charset="0"/>
              </a:rPr>
              <a:t> and </a:t>
            </a:r>
            <a:r>
              <a:rPr lang="pt-PT" altLang="pt-PT" sz="1800" b="1" i="1">
                <a:solidFill>
                  <a:srgbClr val="0070C0"/>
                </a:solidFill>
                <a:latin typeface="Arial" panose="020B0604020202020204" pitchFamily="34" charset="0"/>
              </a:rPr>
              <a:t>MONETARY </a:t>
            </a:r>
            <a:r>
              <a:rPr lang="pt-PT" altLang="pt-PT" sz="1800" b="1" i="1">
                <a:latin typeface="Arial" panose="020B0604020202020204" pitchFamily="34" charset="0"/>
              </a:rPr>
              <a:t>ECONOMIC CIRCUITS</a:t>
            </a:r>
            <a:endParaRPr lang="en-US" altLang="pt-PT" sz="1800" b="1" i="1">
              <a:latin typeface="Arial" panose="020B0604020202020204" pitchFamily="34" charset="0"/>
            </a:endParaRPr>
          </a:p>
        </p:txBody>
      </p:sp>
      <p:sp>
        <p:nvSpPr>
          <p:cNvPr id="5" name="TextBox 4"/>
          <p:cNvSpPr txBox="1"/>
          <p:nvPr/>
        </p:nvSpPr>
        <p:spPr>
          <a:xfrm>
            <a:off x="1500188" y="1322388"/>
            <a:ext cx="1547813" cy="646112"/>
          </a:xfrm>
          <a:prstGeom prst="rect">
            <a:avLst/>
          </a:prstGeom>
          <a:noFill/>
          <a:ln w="12700">
            <a:solidFill>
              <a:schemeClr val="tx1">
                <a:lumMod val="95000"/>
                <a:lumOff val="5000"/>
              </a:schemeClr>
            </a:solidFill>
          </a:ln>
        </p:spPr>
        <p:txBody>
          <a:bodyPr>
            <a:spAutoFit/>
          </a:bodyPr>
          <a:lstStyle/>
          <a:p>
            <a:pPr algn="ctr">
              <a:defRPr/>
            </a:pPr>
            <a:r>
              <a:rPr lang="pt-PT" dirty="0" err="1"/>
              <a:t>Econ</a:t>
            </a:r>
            <a:r>
              <a:rPr lang="pt-PT" dirty="0"/>
              <a:t>. Capital (</a:t>
            </a:r>
            <a:r>
              <a:rPr lang="pt-PT" dirty="0" err="1"/>
              <a:t>Ke</a:t>
            </a:r>
            <a:r>
              <a:rPr lang="pt-PT" dirty="0"/>
              <a:t>)</a:t>
            </a:r>
            <a:endParaRPr lang="en-GB" dirty="0"/>
          </a:p>
        </p:txBody>
      </p:sp>
      <p:cxnSp>
        <p:nvCxnSpPr>
          <p:cNvPr id="31" name="Straight Arrow Connector 30"/>
          <p:cNvCxnSpPr/>
          <p:nvPr/>
        </p:nvCxnSpPr>
        <p:spPr>
          <a:xfrm flipH="1">
            <a:off x="2276475" y="668338"/>
            <a:ext cx="1588" cy="6080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276475" y="2038350"/>
            <a:ext cx="1588" cy="660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667125" y="642938"/>
            <a:ext cx="0" cy="2203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293939" y="668338"/>
            <a:ext cx="13731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47" name="TextBox 9"/>
          <p:cNvSpPr txBox="1">
            <a:spLocks noChangeArrowheads="1"/>
          </p:cNvSpPr>
          <p:nvPr/>
        </p:nvSpPr>
        <p:spPr bwMode="auto">
          <a:xfrm>
            <a:off x="1698625" y="2173289"/>
            <a:ext cx="1289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PT" altLang="pt-PT" sz="1400" i="1">
                <a:solidFill>
                  <a:srgbClr val="FF0000"/>
                </a:solidFill>
              </a:rPr>
              <a:t>Amortization</a:t>
            </a:r>
            <a:endParaRPr lang="en-GB" altLang="pt-PT" sz="1400" i="1">
              <a:solidFill>
                <a:srgbClr val="FF0000"/>
              </a:solidFill>
            </a:endParaRPr>
          </a:p>
        </p:txBody>
      </p:sp>
      <p:sp>
        <p:nvSpPr>
          <p:cNvPr id="9248" name="TextBox 39"/>
          <p:cNvSpPr txBox="1">
            <a:spLocks noChangeArrowheads="1"/>
          </p:cNvSpPr>
          <p:nvPr/>
        </p:nvSpPr>
        <p:spPr bwMode="auto">
          <a:xfrm>
            <a:off x="1631950" y="733426"/>
            <a:ext cx="128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PT" altLang="pt-PT" sz="1400" i="1">
                <a:solidFill>
                  <a:srgbClr val="FF0000"/>
                </a:solidFill>
              </a:rPr>
              <a:t>Investment (1B)</a:t>
            </a:r>
            <a:endParaRPr lang="en-GB" altLang="pt-PT" sz="1400" i="1">
              <a:solidFill>
                <a:srgbClr val="FF0000"/>
              </a:solidFill>
            </a:endParaRPr>
          </a:p>
        </p:txBody>
      </p:sp>
      <p:sp>
        <p:nvSpPr>
          <p:cNvPr id="37" name="TextBox 36"/>
          <p:cNvSpPr txBox="1"/>
          <p:nvPr/>
        </p:nvSpPr>
        <p:spPr>
          <a:xfrm>
            <a:off x="1611314" y="5270501"/>
            <a:ext cx="1768475" cy="646113"/>
          </a:xfrm>
          <a:prstGeom prst="rect">
            <a:avLst/>
          </a:prstGeom>
          <a:noFill/>
          <a:ln w="12700">
            <a:solidFill>
              <a:schemeClr val="tx1">
                <a:lumMod val="95000"/>
                <a:lumOff val="5000"/>
              </a:schemeClr>
            </a:solidFill>
          </a:ln>
        </p:spPr>
        <p:txBody>
          <a:bodyPr>
            <a:spAutoFit/>
          </a:bodyPr>
          <a:lstStyle/>
          <a:p>
            <a:pPr algn="ctr">
              <a:defRPr/>
            </a:pPr>
            <a:r>
              <a:rPr lang="pt-PT" dirty="0"/>
              <a:t>Natural Capital (</a:t>
            </a:r>
            <a:r>
              <a:rPr lang="pt-PT" dirty="0" err="1"/>
              <a:t>Ke</a:t>
            </a:r>
            <a:r>
              <a:rPr lang="pt-PT" dirty="0"/>
              <a:t>)</a:t>
            </a:r>
            <a:endParaRPr lang="en-GB" dirty="0"/>
          </a:p>
        </p:txBody>
      </p:sp>
      <p:cxnSp>
        <p:nvCxnSpPr>
          <p:cNvPr id="38" name="Straight Arrow Connector 37"/>
          <p:cNvCxnSpPr/>
          <p:nvPr/>
        </p:nvCxnSpPr>
        <p:spPr>
          <a:xfrm flipH="1" flipV="1">
            <a:off x="3665538" y="3228976"/>
            <a:ext cx="0" cy="14589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240" idx="2"/>
          </p:cNvCxnSpPr>
          <p:nvPr/>
        </p:nvCxnSpPr>
        <p:spPr>
          <a:xfrm flipH="1">
            <a:off x="2549526" y="4679950"/>
            <a:ext cx="1114425" cy="7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271714" y="4973639"/>
            <a:ext cx="573087"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53" name="TextBox 46"/>
          <p:cNvSpPr txBox="1">
            <a:spLocks noChangeArrowheads="1"/>
          </p:cNvSpPr>
          <p:nvPr/>
        </p:nvSpPr>
        <p:spPr bwMode="auto">
          <a:xfrm>
            <a:off x="2092325" y="4803776"/>
            <a:ext cx="1290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PT" altLang="pt-PT" sz="1400" i="1">
                <a:solidFill>
                  <a:srgbClr val="FF0000"/>
                </a:solidFill>
              </a:rPr>
              <a:t>Depletion</a:t>
            </a:r>
            <a:endParaRPr lang="en-GB" altLang="pt-PT" sz="1400" i="1">
              <a:solidFill>
                <a:srgbClr val="FF0000"/>
              </a:solidFill>
            </a:endParaRPr>
          </a:p>
        </p:txBody>
      </p:sp>
      <p:cxnSp>
        <p:nvCxnSpPr>
          <p:cNvPr id="48" name="Straight Arrow Connector 47"/>
          <p:cNvCxnSpPr/>
          <p:nvPr/>
        </p:nvCxnSpPr>
        <p:spPr>
          <a:xfrm rot="5400000" flipH="1" flipV="1">
            <a:off x="2235995" y="6255545"/>
            <a:ext cx="644525"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55" name="TextBox 48"/>
          <p:cNvSpPr txBox="1">
            <a:spLocks noChangeArrowheads="1"/>
          </p:cNvSpPr>
          <p:nvPr/>
        </p:nvSpPr>
        <p:spPr bwMode="auto">
          <a:xfrm>
            <a:off x="1912939" y="6075364"/>
            <a:ext cx="1290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PT" altLang="pt-PT" sz="1400" i="1">
                <a:solidFill>
                  <a:srgbClr val="FF0000"/>
                </a:solidFill>
              </a:rPr>
              <a:t>Growth, regeneration</a:t>
            </a:r>
            <a:endParaRPr lang="en-GB" altLang="pt-PT" sz="1400" i="1">
              <a:solidFill>
                <a:srgbClr val="FF0000"/>
              </a:solidFill>
            </a:endParaRPr>
          </a:p>
        </p:txBody>
      </p:sp>
      <p:sp>
        <p:nvSpPr>
          <p:cNvPr id="9256" name="TextBox 7"/>
          <p:cNvSpPr txBox="1">
            <a:spLocks noChangeArrowheads="1"/>
          </p:cNvSpPr>
          <p:nvPr/>
        </p:nvSpPr>
        <p:spPr bwMode="auto">
          <a:xfrm>
            <a:off x="3309939" y="5640389"/>
            <a:ext cx="6289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PT" altLang="pt-PT"/>
              <a:t>Total Capital = Econ. Capital + Natural Capital</a:t>
            </a:r>
          </a:p>
          <a:p>
            <a:pPr algn="ctr"/>
            <a:endParaRPr lang="pt-PT" altLang="pt-PT"/>
          </a:p>
          <a:p>
            <a:pPr algn="ctr"/>
            <a:r>
              <a:rPr lang="pt-PT" altLang="pt-PT"/>
              <a:t>K = Ke + </a:t>
            </a:r>
            <a:r>
              <a:rPr lang="el-GR" altLang="pt-PT"/>
              <a:t>β</a:t>
            </a:r>
            <a:r>
              <a:rPr lang="pt-PT" altLang="pt-PT"/>
              <a:t>.Kn</a:t>
            </a:r>
            <a:endParaRPr lang="en-GB" altLang="pt-PT"/>
          </a:p>
        </p:txBody>
      </p:sp>
    </p:spTree>
    <p:extLst>
      <p:ext uri="{BB962C8B-B14F-4D97-AF65-F5344CB8AC3E}">
        <p14:creationId xmlns:p14="http://schemas.microsoft.com/office/powerpoint/2010/main" val="4020942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pt-PT" altLang="pt-PT" sz="3200"/>
              <a:t>Extending Hicksian sustainability constraints </a:t>
            </a:r>
            <a:br>
              <a:rPr lang="pt-PT" altLang="pt-PT" sz="3200"/>
            </a:br>
            <a:r>
              <a:rPr lang="pt-PT" altLang="pt-PT" sz="3200" b="1">
                <a:solidFill>
                  <a:srgbClr val="FF0000"/>
                </a:solidFill>
              </a:rPr>
              <a:t>→ </a:t>
            </a:r>
            <a:r>
              <a:rPr lang="pt-PT" altLang="pt-PT" sz="4000" b="1">
                <a:solidFill>
                  <a:srgbClr val="FF0000"/>
                </a:solidFill>
              </a:rPr>
              <a:t>Weak sustainability rules</a:t>
            </a:r>
            <a:endParaRPr lang="en-GB" altLang="pt-PT" sz="4000" b="1">
              <a:solidFill>
                <a:srgbClr val="FF0000"/>
              </a:solidFill>
            </a:endParaRPr>
          </a:p>
        </p:txBody>
      </p:sp>
      <p:sp>
        <p:nvSpPr>
          <p:cNvPr id="3" name="Content Placeholder 2"/>
          <p:cNvSpPr>
            <a:spLocks noGrp="1"/>
          </p:cNvSpPr>
          <p:nvPr>
            <p:ph idx="1"/>
          </p:nvPr>
        </p:nvSpPr>
        <p:spPr/>
        <p:txBody>
          <a:bodyPr/>
          <a:lstStyle/>
          <a:p>
            <a:pPr>
              <a:defRPr/>
            </a:pPr>
            <a:r>
              <a:rPr lang="pt-PT" dirty="0" smtClean="0"/>
              <a:t>Δ K ≥ 0  	</a:t>
            </a:r>
          </a:p>
          <a:p>
            <a:pPr marL="0" indent="0">
              <a:buNone/>
              <a:defRPr/>
            </a:pPr>
            <a:r>
              <a:rPr lang="pt-PT" sz="2400" dirty="0"/>
              <a:t>     </a:t>
            </a:r>
            <a:r>
              <a:rPr lang="pt-PT" sz="2400" dirty="0" err="1"/>
              <a:t>The</a:t>
            </a:r>
            <a:r>
              <a:rPr lang="pt-PT" sz="2400" dirty="0"/>
              <a:t> stock </a:t>
            </a:r>
            <a:r>
              <a:rPr lang="pt-PT" sz="2400" dirty="0" err="1"/>
              <a:t>of</a:t>
            </a:r>
            <a:r>
              <a:rPr lang="pt-PT" sz="2400" dirty="0"/>
              <a:t> total capital </a:t>
            </a:r>
            <a:r>
              <a:rPr lang="pt-PT" sz="2400" dirty="0" err="1"/>
              <a:t>doesn’t</a:t>
            </a:r>
            <a:r>
              <a:rPr lang="pt-PT" sz="2400" dirty="0"/>
              <a:t> decline in time, </a:t>
            </a:r>
            <a:r>
              <a:rPr lang="pt-PT" sz="2400" dirty="0" err="1"/>
              <a:t>so</a:t>
            </a:r>
            <a:r>
              <a:rPr lang="pt-PT" sz="2400" dirty="0"/>
              <a:t>: </a:t>
            </a:r>
          </a:p>
          <a:p>
            <a:pPr>
              <a:defRPr/>
            </a:pPr>
            <a:r>
              <a:rPr lang="pt-PT" dirty="0"/>
              <a:t>Δ </a:t>
            </a:r>
            <a:r>
              <a:rPr lang="pt-PT" dirty="0" smtClean="0"/>
              <a:t>K = Δ </a:t>
            </a:r>
            <a:r>
              <a:rPr lang="pt-PT" dirty="0" err="1" smtClean="0"/>
              <a:t>Ke</a:t>
            </a:r>
            <a:r>
              <a:rPr lang="pt-PT" dirty="0" smtClean="0"/>
              <a:t> + </a:t>
            </a:r>
            <a:r>
              <a:rPr lang="el-GR" dirty="0" smtClean="0"/>
              <a:t>β</a:t>
            </a:r>
            <a:r>
              <a:rPr lang="pt-PT" dirty="0" smtClean="0"/>
              <a:t>. Δ </a:t>
            </a:r>
            <a:r>
              <a:rPr lang="pt-PT" dirty="0" err="1" smtClean="0"/>
              <a:t>Kn</a:t>
            </a:r>
            <a:r>
              <a:rPr lang="pt-PT" dirty="0" smtClean="0"/>
              <a:t> </a:t>
            </a:r>
            <a:r>
              <a:rPr lang="pt-PT" dirty="0"/>
              <a:t>≥ </a:t>
            </a:r>
            <a:r>
              <a:rPr lang="pt-PT" dirty="0" smtClean="0"/>
              <a:t>0</a:t>
            </a:r>
          </a:p>
          <a:p>
            <a:pPr>
              <a:defRPr/>
            </a:pPr>
            <a:r>
              <a:rPr lang="pt-PT" sz="2400" dirty="0" err="1"/>
              <a:t>Meaning</a:t>
            </a:r>
            <a:r>
              <a:rPr lang="pt-PT" sz="2400" dirty="0"/>
              <a:t> </a:t>
            </a:r>
            <a:r>
              <a:rPr lang="pt-PT" sz="2400" dirty="0" err="1"/>
              <a:t>that</a:t>
            </a:r>
            <a:r>
              <a:rPr lang="pt-PT" sz="2400" dirty="0"/>
              <a:t> a decline in natural capital can </a:t>
            </a:r>
            <a:r>
              <a:rPr lang="pt-PT" sz="2400" dirty="0" err="1"/>
              <a:t>be</a:t>
            </a:r>
            <a:r>
              <a:rPr lang="pt-PT" sz="2400" dirty="0"/>
              <a:t> offset </a:t>
            </a:r>
            <a:r>
              <a:rPr lang="pt-PT" sz="2400" dirty="0" err="1"/>
              <a:t>by</a:t>
            </a:r>
            <a:r>
              <a:rPr lang="pt-PT" sz="2400" dirty="0"/>
              <a:t> </a:t>
            </a:r>
            <a:r>
              <a:rPr lang="pt-PT" sz="2400" dirty="0" err="1"/>
              <a:t>an</a:t>
            </a:r>
            <a:r>
              <a:rPr lang="pt-PT" sz="2400" dirty="0"/>
              <a:t> </a:t>
            </a:r>
            <a:r>
              <a:rPr lang="pt-PT" sz="2400" dirty="0" err="1"/>
              <a:t>increase</a:t>
            </a:r>
            <a:r>
              <a:rPr lang="pt-PT" sz="2400" dirty="0"/>
              <a:t> (net </a:t>
            </a:r>
            <a:r>
              <a:rPr lang="pt-PT" sz="2400" dirty="0" err="1"/>
              <a:t>investment</a:t>
            </a:r>
            <a:r>
              <a:rPr lang="pt-PT" sz="2400" dirty="0"/>
              <a:t> = </a:t>
            </a:r>
            <a:r>
              <a:rPr lang="pt-PT" sz="2400" dirty="0" err="1"/>
              <a:t>investment</a:t>
            </a:r>
            <a:r>
              <a:rPr lang="pt-PT" sz="2400" dirty="0"/>
              <a:t> – </a:t>
            </a:r>
            <a:r>
              <a:rPr lang="pt-PT" sz="2400" dirty="0" err="1"/>
              <a:t>amortization</a:t>
            </a:r>
            <a:r>
              <a:rPr lang="pt-PT" sz="2400" dirty="0"/>
              <a:t>) in </a:t>
            </a:r>
            <a:r>
              <a:rPr lang="pt-PT" sz="2400" dirty="0" err="1"/>
              <a:t>economic</a:t>
            </a:r>
            <a:r>
              <a:rPr lang="pt-PT" sz="2400" dirty="0"/>
              <a:t> capital, </a:t>
            </a:r>
            <a:r>
              <a:rPr lang="pt-PT" sz="2400" dirty="0" err="1"/>
              <a:t>and</a:t>
            </a:r>
            <a:r>
              <a:rPr lang="pt-PT" sz="2400" dirty="0"/>
              <a:t> </a:t>
            </a:r>
            <a:r>
              <a:rPr lang="pt-PT" sz="2400" i="1" dirty="0"/>
              <a:t>vice versa</a:t>
            </a:r>
            <a:r>
              <a:rPr lang="pt-PT" sz="2400" dirty="0"/>
              <a:t>.</a:t>
            </a:r>
          </a:p>
          <a:p>
            <a:pPr>
              <a:defRPr/>
            </a:pPr>
            <a:r>
              <a:rPr lang="pt-PT" sz="2400" dirty="0"/>
              <a:t>Basic </a:t>
            </a:r>
            <a:r>
              <a:rPr lang="pt-PT" sz="2400" dirty="0" err="1"/>
              <a:t>assumption</a:t>
            </a:r>
            <a:r>
              <a:rPr lang="pt-PT" sz="2400" dirty="0"/>
              <a:t>: </a:t>
            </a:r>
            <a:r>
              <a:rPr lang="pt-PT" sz="2400" dirty="0" err="1"/>
              <a:t>perfect</a:t>
            </a:r>
            <a:r>
              <a:rPr lang="pt-PT" sz="2400" dirty="0"/>
              <a:t> </a:t>
            </a:r>
            <a:r>
              <a:rPr lang="pt-PT" sz="2400" dirty="0" err="1"/>
              <a:t>substitution</a:t>
            </a:r>
            <a:r>
              <a:rPr lang="pt-PT" sz="2400" dirty="0"/>
              <a:t> </a:t>
            </a:r>
            <a:r>
              <a:rPr lang="pt-PT" sz="2400" dirty="0" err="1"/>
              <a:t>between</a:t>
            </a:r>
            <a:r>
              <a:rPr lang="pt-PT" sz="2400" dirty="0"/>
              <a:t> natural capital </a:t>
            </a:r>
            <a:r>
              <a:rPr lang="pt-PT" sz="2400" dirty="0" err="1"/>
              <a:t>and</a:t>
            </a:r>
            <a:r>
              <a:rPr lang="pt-PT" sz="2400" dirty="0"/>
              <a:t> </a:t>
            </a:r>
            <a:r>
              <a:rPr lang="pt-PT" sz="2400" dirty="0" err="1"/>
              <a:t>economic</a:t>
            </a:r>
            <a:r>
              <a:rPr lang="pt-PT" sz="2400" dirty="0"/>
              <a:t> capital, </a:t>
            </a:r>
            <a:r>
              <a:rPr lang="pt-PT" sz="2400" dirty="0" err="1"/>
              <a:t>which</a:t>
            </a:r>
            <a:r>
              <a:rPr lang="pt-PT" sz="2400" dirty="0"/>
              <a:t> </a:t>
            </a:r>
            <a:r>
              <a:rPr lang="pt-PT" sz="2400" dirty="0" err="1"/>
              <a:t>means</a:t>
            </a:r>
            <a:r>
              <a:rPr lang="pt-PT" sz="2400" dirty="0"/>
              <a:t>: </a:t>
            </a:r>
          </a:p>
          <a:p>
            <a:pPr>
              <a:defRPr/>
            </a:pPr>
            <a:r>
              <a:rPr lang="pt-PT" sz="2400" dirty="0" err="1"/>
              <a:t>if</a:t>
            </a:r>
            <a:r>
              <a:rPr lang="pt-PT" sz="2400" dirty="0"/>
              <a:t> natural capital declines </a:t>
            </a:r>
            <a:r>
              <a:rPr lang="pt-PT" sz="2400" dirty="0" err="1"/>
              <a:t>there</a:t>
            </a:r>
            <a:r>
              <a:rPr lang="pt-PT" sz="2400" dirty="0"/>
              <a:t> </a:t>
            </a:r>
            <a:r>
              <a:rPr lang="pt-PT" sz="2400" dirty="0" err="1"/>
              <a:t>is</a:t>
            </a:r>
            <a:r>
              <a:rPr lang="pt-PT" sz="2400" dirty="0"/>
              <a:t> </a:t>
            </a:r>
            <a:r>
              <a:rPr lang="pt-PT" sz="2400" dirty="0" err="1"/>
              <a:t>always</a:t>
            </a:r>
            <a:r>
              <a:rPr lang="pt-PT" sz="2400" dirty="0"/>
              <a:t> </a:t>
            </a:r>
            <a:r>
              <a:rPr lang="pt-PT" sz="2400" dirty="0" err="1"/>
              <a:t>an</a:t>
            </a:r>
            <a:r>
              <a:rPr lang="pt-PT" sz="2400" dirty="0"/>
              <a:t> </a:t>
            </a:r>
            <a:r>
              <a:rPr lang="pt-PT" sz="2400" dirty="0" err="1"/>
              <a:t>amount</a:t>
            </a:r>
            <a:r>
              <a:rPr lang="pt-PT" sz="2400" dirty="0"/>
              <a:t> </a:t>
            </a:r>
            <a:r>
              <a:rPr lang="pt-PT" sz="2400" dirty="0" err="1"/>
              <a:t>of</a:t>
            </a:r>
            <a:r>
              <a:rPr lang="pt-PT" sz="2400" dirty="0"/>
              <a:t> net </a:t>
            </a:r>
            <a:r>
              <a:rPr lang="pt-PT" sz="2400" dirty="0" err="1"/>
              <a:t>investment</a:t>
            </a:r>
            <a:r>
              <a:rPr lang="pt-PT" sz="2400" dirty="0"/>
              <a:t> (</a:t>
            </a:r>
            <a:r>
              <a:rPr lang="pt-PT" sz="2400" dirty="0" err="1"/>
              <a:t>possibly</a:t>
            </a:r>
            <a:r>
              <a:rPr lang="pt-PT" sz="2400" dirty="0"/>
              <a:t> </a:t>
            </a:r>
            <a:r>
              <a:rPr lang="pt-PT" sz="2400" dirty="0" err="1"/>
              <a:t>very</a:t>
            </a:r>
            <a:r>
              <a:rPr lang="pt-PT" sz="2400" dirty="0"/>
              <a:t> </a:t>
            </a:r>
            <a:r>
              <a:rPr lang="pt-PT" sz="2400" dirty="0" err="1"/>
              <a:t>large</a:t>
            </a:r>
            <a:r>
              <a:rPr lang="pt-PT" sz="2400" dirty="0"/>
              <a:t>) </a:t>
            </a:r>
            <a:r>
              <a:rPr lang="pt-PT" sz="2400" dirty="0" err="1"/>
              <a:t>that</a:t>
            </a:r>
            <a:r>
              <a:rPr lang="pt-PT" sz="2400" dirty="0"/>
              <a:t> </a:t>
            </a:r>
            <a:r>
              <a:rPr lang="pt-PT" sz="2400" dirty="0" err="1"/>
              <a:t>will</a:t>
            </a:r>
            <a:r>
              <a:rPr lang="pt-PT" sz="2400" dirty="0"/>
              <a:t> </a:t>
            </a:r>
            <a:r>
              <a:rPr lang="pt-PT" sz="2400" dirty="0" err="1"/>
              <a:t>ensure</a:t>
            </a:r>
            <a:r>
              <a:rPr lang="pt-PT" sz="2400" dirty="0"/>
              <a:t> </a:t>
            </a:r>
            <a:r>
              <a:rPr lang="pt-PT" sz="2400" dirty="0" err="1"/>
              <a:t>that</a:t>
            </a:r>
            <a:r>
              <a:rPr lang="pt-PT" sz="2400" dirty="0"/>
              <a:t> </a:t>
            </a:r>
            <a:r>
              <a:rPr lang="pt-PT" sz="2400" dirty="0" err="1"/>
              <a:t>the</a:t>
            </a:r>
            <a:r>
              <a:rPr lang="pt-PT" sz="2400" dirty="0"/>
              <a:t> </a:t>
            </a:r>
            <a:r>
              <a:rPr lang="pt-PT" sz="2400" dirty="0" err="1"/>
              <a:t>productive</a:t>
            </a:r>
            <a:r>
              <a:rPr lang="pt-PT" sz="2400" dirty="0"/>
              <a:t> </a:t>
            </a:r>
            <a:r>
              <a:rPr lang="pt-PT" sz="2400" dirty="0" err="1"/>
              <a:t>capacity</a:t>
            </a:r>
            <a:r>
              <a:rPr lang="pt-PT" sz="2400" dirty="0"/>
              <a:t> </a:t>
            </a:r>
            <a:r>
              <a:rPr lang="pt-PT" sz="2400" dirty="0" err="1"/>
              <a:t>of</a:t>
            </a:r>
            <a:r>
              <a:rPr lang="pt-PT" sz="2400" dirty="0"/>
              <a:t> </a:t>
            </a:r>
            <a:r>
              <a:rPr lang="pt-PT" sz="2400" dirty="0" err="1"/>
              <a:t>the</a:t>
            </a:r>
            <a:r>
              <a:rPr lang="pt-PT" sz="2400" dirty="0"/>
              <a:t> </a:t>
            </a:r>
            <a:r>
              <a:rPr lang="pt-PT" sz="2400" dirty="0" err="1"/>
              <a:t>economy</a:t>
            </a:r>
            <a:r>
              <a:rPr lang="pt-PT" sz="2400" dirty="0"/>
              <a:t> </a:t>
            </a:r>
            <a:r>
              <a:rPr lang="pt-PT" sz="2400" dirty="0" err="1"/>
              <a:t>doesn´t</a:t>
            </a:r>
            <a:r>
              <a:rPr lang="pt-PT" sz="2400" dirty="0"/>
              <a:t> decline.</a:t>
            </a:r>
          </a:p>
          <a:p>
            <a:pPr marL="0" indent="0">
              <a:buNone/>
              <a:defRPr/>
            </a:pPr>
            <a:endParaRPr lang="en-GB" sz="2400" dirty="0"/>
          </a:p>
        </p:txBody>
      </p:sp>
    </p:spTree>
    <p:extLst>
      <p:ext uri="{BB962C8B-B14F-4D97-AF65-F5344CB8AC3E}">
        <p14:creationId xmlns:p14="http://schemas.microsoft.com/office/powerpoint/2010/main" val="262663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pt-PT" altLang="pt-PT" sz="4000" b="1">
                <a:solidFill>
                  <a:srgbClr val="FF0000"/>
                </a:solidFill>
              </a:rPr>
              <a:t>Strong sustainability rules</a:t>
            </a:r>
            <a:endParaRPr lang="en-GB" altLang="pt-PT" sz="4000" b="1">
              <a:solidFill>
                <a:srgbClr val="FF0000"/>
              </a:solidFill>
            </a:endParaRPr>
          </a:p>
        </p:txBody>
      </p:sp>
      <p:sp>
        <p:nvSpPr>
          <p:cNvPr id="3" name="Content Placeholder 2"/>
          <p:cNvSpPr>
            <a:spLocks noGrp="1"/>
          </p:cNvSpPr>
          <p:nvPr>
            <p:ph idx="1"/>
          </p:nvPr>
        </p:nvSpPr>
        <p:spPr/>
        <p:txBody>
          <a:bodyPr/>
          <a:lstStyle/>
          <a:p>
            <a:pPr>
              <a:defRPr/>
            </a:pPr>
            <a:r>
              <a:rPr lang="pt-PT" dirty="0" err="1"/>
              <a:t>Doesn’t</a:t>
            </a:r>
            <a:r>
              <a:rPr lang="pt-PT" dirty="0"/>
              <a:t> assume </a:t>
            </a:r>
            <a:r>
              <a:rPr lang="pt-PT" dirty="0" err="1"/>
              <a:t>substitutability</a:t>
            </a:r>
            <a:r>
              <a:rPr lang="pt-PT" dirty="0"/>
              <a:t> </a:t>
            </a:r>
            <a:r>
              <a:rPr lang="pt-PT" dirty="0" err="1"/>
              <a:t>of</a:t>
            </a:r>
            <a:r>
              <a:rPr lang="pt-PT" dirty="0"/>
              <a:t> natural capital </a:t>
            </a:r>
            <a:r>
              <a:rPr lang="pt-PT" dirty="0" err="1"/>
              <a:t>by</a:t>
            </a:r>
            <a:r>
              <a:rPr lang="pt-PT" dirty="0"/>
              <a:t> </a:t>
            </a:r>
            <a:r>
              <a:rPr lang="pt-PT" dirty="0" err="1"/>
              <a:t>economic</a:t>
            </a:r>
            <a:r>
              <a:rPr lang="pt-PT" dirty="0"/>
              <a:t> capital. </a:t>
            </a:r>
            <a:r>
              <a:rPr lang="pt-PT" dirty="0" err="1"/>
              <a:t>Under</a:t>
            </a:r>
            <a:r>
              <a:rPr lang="pt-PT" dirty="0"/>
              <a:t> </a:t>
            </a:r>
            <a:r>
              <a:rPr lang="pt-PT" dirty="0" err="1"/>
              <a:t>this</a:t>
            </a:r>
            <a:r>
              <a:rPr lang="pt-PT" dirty="0"/>
              <a:t> </a:t>
            </a:r>
            <a:r>
              <a:rPr lang="pt-PT" dirty="0" err="1"/>
              <a:t>circumstances</a:t>
            </a:r>
            <a:r>
              <a:rPr lang="pt-PT" dirty="0"/>
              <a:t>, </a:t>
            </a:r>
            <a:r>
              <a:rPr lang="pt-PT" dirty="0" err="1"/>
              <a:t>sustainability</a:t>
            </a:r>
            <a:r>
              <a:rPr lang="pt-PT" dirty="0"/>
              <a:t> (</a:t>
            </a:r>
            <a:r>
              <a:rPr lang="pt-PT" dirty="0" err="1"/>
              <a:t>that</a:t>
            </a:r>
            <a:r>
              <a:rPr lang="pt-PT" dirty="0"/>
              <a:t> </a:t>
            </a:r>
            <a:r>
              <a:rPr lang="pt-PT" dirty="0" err="1"/>
              <a:t>is</a:t>
            </a:r>
            <a:r>
              <a:rPr lang="pt-PT" dirty="0"/>
              <a:t> non </a:t>
            </a:r>
            <a:r>
              <a:rPr lang="pt-PT" dirty="0" err="1"/>
              <a:t>declining</a:t>
            </a:r>
            <a:r>
              <a:rPr lang="pt-PT" dirty="0"/>
              <a:t> </a:t>
            </a:r>
            <a:r>
              <a:rPr lang="pt-PT" dirty="0" err="1"/>
              <a:t>productive</a:t>
            </a:r>
            <a:r>
              <a:rPr lang="pt-PT" dirty="0"/>
              <a:t> </a:t>
            </a:r>
            <a:r>
              <a:rPr lang="pt-PT" dirty="0" err="1"/>
              <a:t>capacity</a:t>
            </a:r>
            <a:r>
              <a:rPr lang="pt-PT" dirty="0"/>
              <a:t>) </a:t>
            </a:r>
            <a:r>
              <a:rPr lang="pt-PT" dirty="0" err="1"/>
              <a:t>may</a:t>
            </a:r>
            <a:r>
              <a:rPr lang="pt-PT" dirty="0"/>
              <a:t> </a:t>
            </a:r>
            <a:r>
              <a:rPr lang="pt-PT" dirty="0" err="1"/>
              <a:t>require</a:t>
            </a:r>
            <a:r>
              <a:rPr lang="pt-PT" dirty="0"/>
              <a:t>: </a:t>
            </a:r>
          </a:p>
          <a:p>
            <a:pPr marL="0" indent="0" algn="ctr">
              <a:buNone/>
              <a:defRPr/>
            </a:pPr>
            <a:r>
              <a:rPr lang="pt-PT" dirty="0" smtClean="0"/>
              <a:t>Δ </a:t>
            </a:r>
            <a:r>
              <a:rPr lang="pt-PT" dirty="0" err="1" smtClean="0"/>
              <a:t>Kn</a:t>
            </a:r>
            <a:r>
              <a:rPr lang="pt-PT" dirty="0" smtClean="0"/>
              <a:t> ≥ 0</a:t>
            </a:r>
          </a:p>
          <a:p>
            <a:pPr marL="0" indent="0" algn="ctr">
              <a:buNone/>
              <a:defRPr/>
            </a:pPr>
            <a:r>
              <a:rPr lang="pt-PT" dirty="0"/>
              <a:t>(non </a:t>
            </a:r>
            <a:r>
              <a:rPr lang="pt-PT" dirty="0" err="1"/>
              <a:t>declining</a:t>
            </a:r>
            <a:r>
              <a:rPr lang="pt-PT" dirty="0"/>
              <a:t> natural capital)</a:t>
            </a:r>
          </a:p>
          <a:p>
            <a:pPr marL="0" indent="0">
              <a:buNone/>
              <a:defRPr/>
            </a:pPr>
            <a:r>
              <a:rPr lang="pt-PT" dirty="0" err="1"/>
              <a:t>That</a:t>
            </a:r>
            <a:r>
              <a:rPr lang="pt-PT" dirty="0"/>
              <a:t> </a:t>
            </a:r>
            <a:r>
              <a:rPr lang="pt-PT" dirty="0" err="1"/>
              <a:t>is</a:t>
            </a:r>
            <a:r>
              <a:rPr lang="pt-PT" dirty="0"/>
              <a:t>: </a:t>
            </a:r>
            <a:r>
              <a:rPr lang="pt-PT" dirty="0" err="1"/>
              <a:t>sustainable</a:t>
            </a:r>
            <a:r>
              <a:rPr lang="pt-PT" dirty="0"/>
              <a:t> </a:t>
            </a:r>
            <a:r>
              <a:rPr lang="pt-PT" dirty="0" err="1"/>
              <a:t>growth</a:t>
            </a:r>
            <a:r>
              <a:rPr lang="pt-PT" dirty="0"/>
              <a:t> </a:t>
            </a:r>
            <a:r>
              <a:rPr lang="pt-PT" dirty="0" err="1"/>
              <a:t>requires</a:t>
            </a:r>
            <a:r>
              <a:rPr lang="pt-PT" dirty="0"/>
              <a:t> </a:t>
            </a:r>
            <a:r>
              <a:rPr lang="pt-PT" dirty="0" err="1"/>
              <a:t>both</a:t>
            </a:r>
            <a:r>
              <a:rPr lang="pt-PT" dirty="0"/>
              <a:t> </a:t>
            </a:r>
            <a:r>
              <a:rPr lang="pt-PT" dirty="0" err="1"/>
              <a:t>the</a:t>
            </a:r>
            <a:r>
              <a:rPr lang="pt-PT" dirty="0"/>
              <a:t> </a:t>
            </a:r>
            <a:r>
              <a:rPr lang="pt-PT" dirty="0" err="1"/>
              <a:t>growth</a:t>
            </a:r>
            <a:r>
              <a:rPr lang="pt-PT" dirty="0"/>
              <a:t> </a:t>
            </a:r>
            <a:r>
              <a:rPr lang="pt-PT" dirty="0" err="1"/>
              <a:t>of</a:t>
            </a:r>
            <a:r>
              <a:rPr lang="pt-PT" dirty="0"/>
              <a:t> </a:t>
            </a:r>
            <a:r>
              <a:rPr lang="pt-PT" dirty="0" err="1"/>
              <a:t>Hicksian</a:t>
            </a:r>
            <a:r>
              <a:rPr lang="pt-PT" dirty="0"/>
              <a:t> </a:t>
            </a:r>
            <a:r>
              <a:rPr lang="pt-PT" dirty="0" err="1"/>
              <a:t>income</a:t>
            </a:r>
            <a:r>
              <a:rPr lang="pt-PT" dirty="0"/>
              <a:t> (Δ (GDP – </a:t>
            </a:r>
            <a:r>
              <a:rPr lang="pt-PT" dirty="0" err="1"/>
              <a:t>Amortization</a:t>
            </a:r>
            <a:r>
              <a:rPr lang="pt-PT" dirty="0"/>
              <a:t>) &gt; 0), </a:t>
            </a:r>
            <a:r>
              <a:rPr lang="pt-PT" dirty="0" err="1"/>
              <a:t>and</a:t>
            </a:r>
            <a:r>
              <a:rPr lang="pt-PT" dirty="0"/>
              <a:t> non </a:t>
            </a:r>
            <a:r>
              <a:rPr lang="pt-PT" dirty="0" err="1"/>
              <a:t>declining</a:t>
            </a:r>
            <a:r>
              <a:rPr lang="pt-PT" dirty="0"/>
              <a:t> natural capital (Δ </a:t>
            </a:r>
            <a:r>
              <a:rPr lang="pt-PT" dirty="0" err="1"/>
              <a:t>Kn</a:t>
            </a:r>
            <a:r>
              <a:rPr lang="pt-PT"/>
              <a:t> ≥ 0).</a:t>
            </a:r>
            <a:endParaRPr lang="pt-PT" dirty="0"/>
          </a:p>
          <a:p>
            <a:pPr marL="0" indent="0">
              <a:buNone/>
              <a:defRPr/>
            </a:pPr>
            <a:endParaRPr lang="en-GB" sz="2400" dirty="0"/>
          </a:p>
        </p:txBody>
      </p:sp>
    </p:spTree>
    <p:extLst>
      <p:ext uri="{BB962C8B-B14F-4D97-AF65-F5344CB8AC3E}">
        <p14:creationId xmlns:p14="http://schemas.microsoft.com/office/powerpoint/2010/main" val="11941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905000" y="517072"/>
            <a:ext cx="8458200" cy="607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Arial" panose="020B0604020202020204" pitchFamily="34" charset="0"/>
              </a:defRPr>
            </a:lvl1pPr>
            <a:lvl2pPr marL="741363" indent="-284163"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Arial" panose="020B0604020202020204" pitchFamily="34" charset="0"/>
              </a:defRPr>
            </a:lvl2pPr>
            <a:lvl3pPr marL="11430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Arial" panose="020B0604020202020204" pitchFamily="34" charset="0"/>
              </a:defRPr>
            </a:lvl3pPr>
            <a:lvl4pPr marL="16002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4pPr>
            <a:lvl5pPr marL="20574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9pPr>
          </a:lstStyle>
          <a:p>
            <a:pPr>
              <a:lnSpc>
                <a:spcPct val="90000"/>
              </a:lnSpc>
              <a:spcBef>
                <a:spcPts val="600"/>
              </a:spcBef>
              <a:buClr>
                <a:srgbClr val="3333CC"/>
              </a:buClr>
              <a:buNone/>
            </a:pPr>
            <a:r>
              <a:rPr lang="en-GB" altLang="pt-PT" sz="2400" b="1" dirty="0">
                <a:cs typeface="Times New Roman" panose="02020603050405020304" pitchFamily="18" charset="0"/>
              </a:rPr>
              <a:t>Including the environment into our model of the economy: the economic functions of the environment</a:t>
            </a:r>
            <a:endParaRPr lang="en-GB" altLang="pt-PT" sz="2000" dirty="0">
              <a:cs typeface="Times New Roman" panose="02020603050405020304" pitchFamily="18" charset="0"/>
            </a:endParaRPr>
          </a:p>
          <a:p>
            <a:pPr>
              <a:lnSpc>
                <a:spcPct val="90000"/>
              </a:lnSpc>
              <a:spcBef>
                <a:spcPts val="1750"/>
              </a:spcBef>
              <a:buClr>
                <a:srgbClr val="3333CC"/>
              </a:buClr>
              <a:buNone/>
            </a:pPr>
            <a:r>
              <a:rPr lang="en-GB" altLang="pt-PT" sz="2000" dirty="0">
                <a:cs typeface="Times New Roman" panose="02020603050405020304" pitchFamily="18" charset="0"/>
              </a:rPr>
              <a:t>	1. Providing </a:t>
            </a:r>
            <a:r>
              <a:rPr lang="en-GB" altLang="pt-PT" sz="2000" b="1" dirty="0">
                <a:cs typeface="Times New Roman" panose="02020603050405020304" pitchFamily="18" charset="0"/>
              </a:rPr>
              <a:t>raw materials</a:t>
            </a:r>
            <a:r>
              <a:rPr lang="en-GB" altLang="pt-PT" sz="2000" dirty="0">
                <a:cs typeface="Times New Roman" panose="02020603050405020304" pitchFamily="18" charset="0"/>
              </a:rPr>
              <a:t> and </a:t>
            </a:r>
            <a:r>
              <a:rPr lang="en-GB" altLang="pt-PT" sz="2000" b="1" dirty="0">
                <a:cs typeface="Times New Roman" panose="02020603050405020304" pitchFamily="18" charset="0"/>
              </a:rPr>
              <a:t>other inputs</a:t>
            </a:r>
            <a:r>
              <a:rPr lang="en-GB" altLang="pt-PT" sz="2000" dirty="0">
                <a:cs typeface="Times New Roman" panose="02020603050405020304" pitchFamily="18" charset="0"/>
              </a:rPr>
              <a:t> (energy) to productive activities (second law of thermodynamics; global resource scarcity versus unlimited economic growth)</a:t>
            </a:r>
          </a:p>
          <a:p>
            <a:pPr>
              <a:lnSpc>
                <a:spcPct val="90000"/>
              </a:lnSpc>
              <a:spcBef>
                <a:spcPts val="1750"/>
              </a:spcBef>
              <a:buClr>
                <a:srgbClr val="3333CC"/>
              </a:buClr>
              <a:buNone/>
            </a:pPr>
            <a:r>
              <a:rPr lang="en-GB" altLang="pt-PT" sz="2000" dirty="0">
                <a:cs typeface="Times New Roman" panose="02020603050405020304" pitchFamily="18" charset="0"/>
              </a:rPr>
              <a:t>	2. Direct provisioning of </a:t>
            </a:r>
            <a:r>
              <a:rPr lang="en-GB" altLang="pt-PT" sz="2000" b="1" dirty="0">
                <a:cs typeface="Times New Roman" panose="02020603050405020304" pitchFamily="18" charset="0"/>
              </a:rPr>
              <a:t>amenities</a:t>
            </a:r>
            <a:r>
              <a:rPr lang="en-GB" altLang="pt-PT" sz="2000" dirty="0">
                <a:cs typeface="Times New Roman" panose="02020603050405020304" pitchFamily="18" charset="0"/>
              </a:rPr>
              <a:t> and </a:t>
            </a:r>
            <a:r>
              <a:rPr lang="en-GB" altLang="pt-PT" sz="2000" b="1" dirty="0">
                <a:cs typeface="Times New Roman" panose="02020603050405020304" pitchFamily="18" charset="0"/>
              </a:rPr>
              <a:t>high-quality environment</a:t>
            </a:r>
            <a:r>
              <a:rPr lang="en-GB" altLang="pt-PT" sz="2000" dirty="0">
                <a:cs typeface="Times New Roman" panose="02020603050405020304" pitchFamily="18" charset="0"/>
              </a:rPr>
              <a:t> for human beings (direct, as not through extractive and productive activities as in 1)</a:t>
            </a:r>
          </a:p>
          <a:p>
            <a:pPr>
              <a:lnSpc>
                <a:spcPct val="90000"/>
              </a:lnSpc>
              <a:spcBef>
                <a:spcPts val="1750"/>
              </a:spcBef>
              <a:buClr>
                <a:srgbClr val="3333CC"/>
              </a:buClr>
              <a:buNone/>
            </a:pPr>
            <a:r>
              <a:rPr lang="en-GB" altLang="pt-PT" sz="2000" b="1" dirty="0">
                <a:cs typeface="Times New Roman" panose="02020603050405020304" pitchFamily="18" charset="0"/>
              </a:rPr>
              <a:t>	3. Assimilation of waste</a:t>
            </a:r>
            <a:r>
              <a:rPr lang="en-GB" altLang="pt-PT" sz="2000" dirty="0">
                <a:cs typeface="Times New Roman" panose="02020603050405020304" pitchFamily="18" charset="0"/>
              </a:rPr>
              <a:t> produced by human activities of extraction, production and consumption</a:t>
            </a:r>
          </a:p>
          <a:p>
            <a:pPr>
              <a:lnSpc>
                <a:spcPct val="90000"/>
              </a:lnSpc>
              <a:spcBef>
                <a:spcPts val="500"/>
              </a:spcBef>
              <a:buClr>
                <a:srgbClr val="3333CC"/>
              </a:buClr>
              <a:buNone/>
            </a:pPr>
            <a:r>
              <a:rPr lang="en-GB" altLang="pt-PT" sz="2000" dirty="0">
                <a:latin typeface="Times New Roman" panose="02020603050405020304" pitchFamily="18" charset="0"/>
                <a:cs typeface="Times New Roman" panose="02020603050405020304" pitchFamily="18" charset="0"/>
              </a:rPr>
              <a:t>                      	- </a:t>
            </a:r>
            <a:r>
              <a:rPr lang="en-GB" altLang="pt-PT" sz="2000" dirty="0">
                <a:cs typeface="Times New Roman" panose="02020603050405020304" pitchFamily="18" charset="0"/>
              </a:rPr>
              <a:t>First law of thermodynamics (used resources = waste flow 			+ stock accumulation);</a:t>
            </a:r>
          </a:p>
          <a:p>
            <a:pPr>
              <a:lnSpc>
                <a:spcPct val="90000"/>
              </a:lnSpc>
              <a:spcBef>
                <a:spcPts val="500"/>
              </a:spcBef>
              <a:buClr>
                <a:srgbClr val="3333CC"/>
              </a:buClr>
              <a:buNone/>
            </a:pPr>
            <a:r>
              <a:rPr lang="en-GB" altLang="pt-PT" sz="2000" dirty="0">
                <a:latin typeface="Times New Roman" panose="02020603050405020304" pitchFamily="18" charset="0"/>
                <a:cs typeface="Times New Roman" panose="02020603050405020304" pitchFamily="18" charset="0"/>
              </a:rPr>
              <a:t>                      	- </a:t>
            </a:r>
            <a:r>
              <a:rPr lang="en-GB" altLang="pt-PT" sz="2000" dirty="0">
                <a:cs typeface="Times New Roman" panose="02020603050405020304" pitchFamily="18" charset="0"/>
              </a:rPr>
              <a:t>Dangerousness of wastes (organic matter versus 		  mercury or radioactive waste) and their reduction by 		  naturally occurring processes in biosphere, hydrosphere, 		  geosphere or atmosphere;</a:t>
            </a:r>
          </a:p>
          <a:p>
            <a:pPr>
              <a:lnSpc>
                <a:spcPct val="90000"/>
              </a:lnSpc>
              <a:spcBef>
                <a:spcPts val="500"/>
              </a:spcBef>
              <a:buClr>
                <a:srgbClr val="3333CC"/>
              </a:buClr>
              <a:buNone/>
            </a:pPr>
            <a:r>
              <a:rPr lang="en-GB" altLang="pt-PT" sz="2000" dirty="0">
                <a:latin typeface="Times New Roman" panose="02020603050405020304" pitchFamily="18" charset="0"/>
                <a:cs typeface="Times New Roman" panose="02020603050405020304" pitchFamily="18" charset="0"/>
              </a:rPr>
              <a:t>                      	- </a:t>
            </a:r>
            <a:r>
              <a:rPr lang="en-GB" altLang="pt-PT" sz="2000" dirty="0">
                <a:cs typeface="Times New Roman" panose="02020603050405020304" pitchFamily="18" charset="0"/>
              </a:rPr>
              <a:t>The assimilation capacity of the environment (as </a:t>
            </a:r>
            <a:r>
              <a:rPr lang="en-GB" altLang="pt-PT" sz="2000" dirty="0" smtClean="0">
                <a:cs typeface="Times New Roman" panose="02020603050405020304" pitchFamily="18" charset="0"/>
              </a:rPr>
              <a:t>a </a:t>
            </a:r>
            <a:r>
              <a:rPr lang="en-GB" altLang="pt-PT" sz="2000" dirty="0">
                <a:cs typeface="Times New Roman" panose="02020603050405020304" pitchFamily="18" charset="0"/>
              </a:rPr>
              <a:t>		resource) is apparently scarcer than natural resources 		themselves (ex.: GGE assimilation versus oil </a:t>
            </a:r>
            <a:r>
              <a:rPr lang="en-GB" altLang="pt-PT" sz="2000" dirty="0" err="1">
                <a:cs typeface="Times New Roman" panose="02020603050405020304" pitchFamily="18" charset="0"/>
              </a:rPr>
              <a:t>availabilty</a:t>
            </a:r>
            <a:r>
              <a:rPr lang="en-GB" altLang="pt-PT" sz="2000" dirty="0">
                <a:cs typeface="Times New Roman" panose="02020603050405020304" pitchFamily="18" charset="0"/>
              </a:rPr>
              <a:t>).</a:t>
            </a:r>
          </a:p>
          <a:p>
            <a:pPr>
              <a:lnSpc>
                <a:spcPct val="90000"/>
              </a:lnSpc>
              <a:spcBef>
                <a:spcPts val="500"/>
              </a:spcBef>
              <a:buClr>
                <a:srgbClr val="3333CC"/>
              </a:buClr>
              <a:buNone/>
            </a:pPr>
            <a:endParaRPr lang="en-GB" altLang="pt-PT" sz="2000" dirty="0">
              <a:cs typeface="Times New Roman" panose="02020603050405020304" pitchFamily="18" charset="0"/>
            </a:endParaRPr>
          </a:p>
        </p:txBody>
      </p:sp>
    </p:spTree>
    <p:extLst>
      <p:ext uri="{BB962C8B-B14F-4D97-AF65-F5344CB8AC3E}">
        <p14:creationId xmlns:p14="http://schemas.microsoft.com/office/powerpoint/2010/main" val="1905844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551" y="1"/>
            <a:ext cx="6804025"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440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981200" y="609600"/>
            <a:ext cx="8458200" cy="658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Arial" panose="020B0604020202020204" pitchFamily="34" charset="0"/>
              </a:defRPr>
            </a:lvl1pPr>
            <a:lvl2pPr marL="741363" indent="-284163"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Arial" panose="020B0604020202020204" pitchFamily="34" charset="0"/>
              </a:defRPr>
            </a:lvl2pPr>
            <a:lvl3pPr marL="11430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Arial" panose="020B0604020202020204" pitchFamily="34" charset="0"/>
              </a:defRPr>
            </a:lvl3pPr>
            <a:lvl4pPr marL="16002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4pPr>
            <a:lvl5pPr marL="20574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9pPr>
          </a:lstStyle>
          <a:p>
            <a:pPr>
              <a:spcBef>
                <a:spcPts val="600"/>
              </a:spcBef>
              <a:buClr>
                <a:srgbClr val="3333CC"/>
              </a:buClr>
              <a:buNone/>
            </a:pPr>
            <a:r>
              <a:rPr lang="en-GB" altLang="pt-PT" sz="2400" b="1">
                <a:cs typeface="Times New Roman" panose="02020603050405020304" pitchFamily="18" charset="0"/>
              </a:rPr>
              <a:t>economic functions of the environment (Cont.)</a:t>
            </a:r>
          </a:p>
          <a:p>
            <a:pPr>
              <a:spcBef>
                <a:spcPts val="500"/>
              </a:spcBef>
              <a:buClr>
                <a:srgbClr val="3333CC"/>
              </a:buClr>
              <a:buNone/>
            </a:pPr>
            <a:r>
              <a:rPr lang="en-GB" altLang="pt-PT" sz="2000">
                <a:cs typeface="Times New Roman" panose="02020603050405020304" pitchFamily="18" charset="0"/>
              </a:rPr>
              <a:t> </a:t>
            </a:r>
          </a:p>
          <a:p>
            <a:pPr>
              <a:spcBef>
                <a:spcPts val="500"/>
              </a:spcBef>
              <a:buClr>
                <a:srgbClr val="3333CC"/>
              </a:buClr>
              <a:buNone/>
            </a:pPr>
            <a:r>
              <a:rPr lang="en-GB" altLang="pt-PT" sz="2000">
                <a:cs typeface="Times New Roman" panose="02020603050405020304" pitchFamily="18" charset="0"/>
              </a:rPr>
              <a:t>4. </a:t>
            </a:r>
            <a:r>
              <a:rPr lang="en-GB" altLang="pt-PT" sz="2000" b="1">
                <a:cs typeface="Times New Roman" panose="02020603050405020304" pitchFamily="18" charset="0"/>
              </a:rPr>
              <a:t>Regulation of the conditions for life on earth</a:t>
            </a:r>
            <a:r>
              <a:rPr lang="en-GB" altLang="pt-PT" sz="2000">
                <a:cs typeface="Times New Roman" panose="02020603050405020304" pitchFamily="18" charset="0"/>
              </a:rPr>
              <a:t>, thus also human life (previous condition and ultimate goal of any economic activity) and economic activities involving biological processes (e.g. agriculture). </a:t>
            </a:r>
          </a:p>
          <a:p>
            <a:pPr>
              <a:spcBef>
                <a:spcPts val="500"/>
              </a:spcBef>
              <a:buClr>
                <a:srgbClr val="3333CC"/>
              </a:buClr>
              <a:buNone/>
            </a:pPr>
            <a:r>
              <a:rPr lang="en-GB" altLang="pt-PT" sz="2000">
                <a:cs typeface="Times New Roman" panose="02020603050405020304" pitchFamily="18" charset="0"/>
              </a:rPr>
              <a:t> </a:t>
            </a:r>
          </a:p>
          <a:p>
            <a:pPr>
              <a:spcBef>
                <a:spcPts val="500"/>
              </a:spcBef>
              <a:buClr>
                <a:srgbClr val="3333CC"/>
              </a:buClr>
              <a:buNone/>
            </a:pPr>
            <a:r>
              <a:rPr lang="en-GB" altLang="pt-PT" sz="2000">
                <a:cs typeface="Times New Roman" panose="02020603050405020304" pitchFamily="18" charset="0"/>
              </a:rPr>
              <a:t>Examples: </a:t>
            </a:r>
          </a:p>
          <a:p>
            <a:pPr>
              <a:spcBef>
                <a:spcPts val="500"/>
              </a:spcBef>
              <a:buClr>
                <a:srgbClr val="3333CC"/>
              </a:buClr>
              <a:buNone/>
            </a:pPr>
            <a:r>
              <a:rPr lang="en-GB" altLang="pt-PT" sz="2000">
                <a:cs typeface="Times New Roman" panose="02020603050405020304" pitchFamily="18" charset="0"/>
              </a:rPr>
              <a:t>- hydrological cycle regulation (infiltration, evaporation, transpiration soil protection, water retention in wetlands and aquifers); </a:t>
            </a:r>
          </a:p>
          <a:p>
            <a:pPr>
              <a:spcBef>
                <a:spcPts val="500"/>
              </a:spcBef>
              <a:buClr>
                <a:srgbClr val="3333CC"/>
              </a:buClr>
              <a:buFont typeface="Arial" panose="020B0604020202020204" pitchFamily="34" charset="0"/>
              <a:buChar char="-"/>
            </a:pPr>
            <a:r>
              <a:rPr lang="en-GB" altLang="pt-PT" sz="2000">
                <a:cs typeface="Times New Roman" panose="02020603050405020304" pitchFamily="18" charset="0"/>
              </a:rPr>
              <a:t> regulation of bio-geo-cycles of chemical elements such as nitrogen, sulphur and carbon, and thus the composition of water and atmosphere (thus climate regulation and water ecosystem regulation) </a:t>
            </a:r>
          </a:p>
          <a:p>
            <a:pPr>
              <a:spcBef>
                <a:spcPts val="500"/>
              </a:spcBef>
              <a:buClr>
                <a:srgbClr val="3333CC"/>
              </a:buClr>
              <a:buFont typeface="Arial" panose="020B0604020202020204" pitchFamily="34" charset="0"/>
              <a:buChar char="-"/>
            </a:pPr>
            <a:r>
              <a:rPr lang="en-GB" altLang="pt-PT" sz="2000">
                <a:cs typeface="Times New Roman" panose="02020603050405020304" pitchFamily="18" charset="0"/>
              </a:rPr>
              <a:t> regulation of water quality parameters (including eutrophication and water temperature/oxygenation); </a:t>
            </a:r>
          </a:p>
          <a:p>
            <a:pPr>
              <a:spcBef>
                <a:spcPts val="500"/>
              </a:spcBef>
              <a:buClr>
                <a:srgbClr val="3333CC"/>
              </a:buClr>
              <a:buFont typeface="Arial" panose="020B0604020202020204" pitchFamily="34" charset="0"/>
              <a:buChar char="-"/>
            </a:pPr>
            <a:r>
              <a:rPr lang="en-GB" altLang="pt-PT" sz="2000">
                <a:cs typeface="Times New Roman" panose="02020603050405020304" pitchFamily="18" charset="0"/>
              </a:rPr>
              <a:t> ecosystem resilience, very dependent on the respective species and functional diversity and multiple biotic interactions.</a:t>
            </a:r>
          </a:p>
          <a:p>
            <a:pPr>
              <a:spcBef>
                <a:spcPts val="500"/>
              </a:spcBef>
              <a:buClr>
                <a:srgbClr val="3333CC"/>
              </a:buClr>
              <a:buNone/>
            </a:pPr>
            <a:endParaRPr lang="en-GB" altLang="pt-PT" sz="2000">
              <a:cs typeface="Times New Roman" panose="02020603050405020304" pitchFamily="18" charset="0"/>
            </a:endParaRPr>
          </a:p>
          <a:p>
            <a:pPr>
              <a:spcBef>
                <a:spcPts val="500"/>
              </a:spcBef>
              <a:buClr>
                <a:srgbClr val="3333CC"/>
              </a:buClr>
              <a:buNone/>
            </a:pPr>
            <a:endParaRPr lang="en-GB" altLang="pt-PT" sz="2000">
              <a:solidFill>
                <a:srgbClr val="3333CC"/>
              </a:solidFill>
              <a:cs typeface="Times New Roman" panose="02020603050405020304" pitchFamily="18" charset="0"/>
            </a:endParaRPr>
          </a:p>
        </p:txBody>
      </p:sp>
    </p:spTree>
    <p:extLst>
      <p:ext uri="{BB962C8B-B14F-4D97-AF65-F5344CB8AC3E}">
        <p14:creationId xmlns:p14="http://schemas.microsoft.com/office/powerpoint/2010/main" val="3742339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0515600" cy="1325563"/>
          </a:xfrm>
        </p:spPr>
        <p:txBody>
          <a:bodyPr/>
          <a:lstStyle/>
          <a:p>
            <a:r>
              <a:rPr lang="en-GB" b="1" dirty="0" smtClean="0"/>
              <a:t>Evaluation method</a:t>
            </a:r>
            <a:endParaRPr lang="en-GB" b="1" dirty="0"/>
          </a:p>
        </p:txBody>
      </p:sp>
      <p:sp>
        <p:nvSpPr>
          <p:cNvPr id="3" name="Content Placeholder 2"/>
          <p:cNvSpPr>
            <a:spLocks noGrp="1"/>
          </p:cNvSpPr>
          <p:nvPr>
            <p:ph idx="1"/>
          </p:nvPr>
        </p:nvSpPr>
        <p:spPr>
          <a:xfrm>
            <a:off x="482600" y="1181100"/>
            <a:ext cx="11176000" cy="5854700"/>
          </a:xfrm>
        </p:spPr>
        <p:txBody>
          <a:bodyPr>
            <a:normAutofit lnSpcReduction="10000"/>
          </a:bodyPr>
          <a:lstStyle/>
          <a:p>
            <a:pPr marL="0" indent="0">
              <a:buNone/>
            </a:pPr>
            <a:r>
              <a:rPr lang="en-GB" b="1" u="sng" dirty="0" smtClean="0"/>
              <a:t>Groups</a:t>
            </a:r>
            <a:r>
              <a:rPr lang="en-GB" b="1" dirty="0" smtClean="0"/>
              <a:t> of students carry out an analysis of drivers or impacts of FS choice; and present and discuss their results in a seminar (50%)</a:t>
            </a:r>
          </a:p>
          <a:p>
            <a:r>
              <a:rPr lang="en-GB" dirty="0" smtClean="0"/>
              <a:t>Date for group formation and theme allocation: 19th March</a:t>
            </a:r>
          </a:p>
          <a:p>
            <a:r>
              <a:rPr lang="en-GB" dirty="0" smtClean="0"/>
              <a:t>Date for the submission of power points: 22nd May</a:t>
            </a:r>
          </a:p>
          <a:p>
            <a:r>
              <a:rPr lang="en-GB" dirty="0" smtClean="0"/>
              <a:t>Discussion of the group works: 27</a:t>
            </a:r>
            <a:r>
              <a:rPr lang="en-GB" baseline="30000" dirty="0" smtClean="0"/>
              <a:t>th</a:t>
            </a:r>
            <a:r>
              <a:rPr lang="en-GB" dirty="0" smtClean="0"/>
              <a:t> May and 3rd June</a:t>
            </a:r>
          </a:p>
          <a:p>
            <a:pPr marL="0">
              <a:lnSpc>
                <a:spcPct val="100000"/>
              </a:lnSpc>
              <a:spcBef>
                <a:spcPts val="0"/>
              </a:spcBef>
            </a:pPr>
            <a:endParaRPr lang="en-GB" sz="1860" dirty="0" smtClean="0"/>
          </a:p>
          <a:p>
            <a:pPr marL="0" indent="0">
              <a:buNone/>
            </a:pPr>
            <a:r>
              <a:rPr lang="en-GB" b="1" dirty="0" smtClean="0"/>
              <a:t>Scientific article (title, abstract, introduction, selected results and discussion) </a:t>
            </a:r>
            <a:r>
              <a:rPr lang="en-GB" b="1" u="sng" dirty="0" smtClean="0"/>
              <a:t>individually</a:t>
            </a:r>
            <a:r>
              <a:rPr lang="en-GB" b="1" dirty="0" smtClean="0"/>
              <a:t> written by each student based on the group’s results (</a:t>
            </a:r>
            <a:r>
              <a:rPr lang="en-GB" b="1" dirty="0"/>
              <a:t>50%)</a:t>
            </a:r>
            <a:endParaRPr lang="en-GB" b="1" dirty="0" smtClean="0"/>
          </a:p>
          <a:p>
            <a:r>
              <a:rPr lang="en-GB" dirty="0" smtClean="0"/>
              <a:t>Each student delivers the article title, accompanied by a paragraph explaining the idea until the 12</a:t>
            </a:r>
            <a:r>
              <a:rPr lang="en-GB" baseline="30000" dirty="0" smtClean="0"/>
              <a:t>th</a:t>
            </a:r>
            <a:r>
              <a:rPr lang="en-GB" dirty="0" smtClean="0"/>
              <a:t> June; </a:t>
            </a:r>
          </a:p>
          <a:p>
            <a:r>
              <a:rPr lang="en-GB" dirty="0" smtClean="0"/>
              <a:t>This title and idea are discussed and approved in the 17th June lecture </a:t>
            </a:r>
          </a:p>
          <a:p>
            <a:r>
              <a:rPr lang="en-GB" dirty="0" smtClean="0"/>
              <a:t>Deadline to deliver the article: </a:t>
            </a:r>
            <a:r>
              <a:rPr lang="en-GB" dirty="0" smtClean="0"/>
              <a:t>27 </a:t>
            </a:r>
            <a:r>
              <a:rPr lang="en-GB" dirty="0" err="1" smtClean="0"/>
              <a:t>th</a:t>
            </a:r>
            <a:r>
              <a:rPr lang="en-GB" dirty="0" smtClean="0"/>
              <a:t> June (31</a:t>
            </a:r>
            <a:r>
              <a:rPr lang="en-GB" baseline="30000" dirty="0" smtClean="0"/>
              <a:t>st</a:t>
            </a:r>
            <a:r>
              <a:rPr lang="en-GB" dirty="0" smtClean="0"/>
              <a:t> August for </a:t>
            </a:r>
            <a:r>
              <a:rPr lang="en-GB" dirty="0" err="1" smtClean="0"/>
              <a:t>Trabalhadores</a:t>
            </a:r>
            <a:r>
              <a:rPr lang="en-GB" dirty="0" smtClean="0"/>
              <a:t> </a:t>
            </a:r>
            <a:r>
              <a:rPr lang="en-GB" dirty="0" err="1" smtClean="0"/>
              <a:t>Estudantes</a:t>
            </a:r>
            <a:r>
              <a:rPr lang="en-GB" dirty="0" smtClean="0"/>
              <a:t>)</a:t>
            </a:r>
            <a:endParaRPr lang="en-GB" dirty="0" smtClean="0"/>
          </a:p>
        </p:txBody>
      </p:sp>
    </p:spTree>
    <p:extLst>
      <p:ext uri="{BB962C8B-B14F-4D97-AF65-F5344CB8AC3E}">
        <p14:creationId xmlns:p14="http://schemas.microsoft.com/office/powerpoint/2010/main" val="946959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905000" y="533401"/>
            <a:ext cx="8458200" cy="6702425"/>
          </a:xfrm>
          <a:prstGeom prst="rect">
            <a:avLst/>
          </a:prstGeom>
          <a:solidFill>
            <a:schemeClr val="bg1">
              <a:alpha val="4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Arial" panose="020B0604020202020204" pitchFamily="34" charset="0"/>
              </a:defRPr>
            </a:lvl1pPr>
            <a:lvl2pPr marL="741363" indent="-284163"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Arial" panose="020B0604020202020204" pitchFamily="34" charset="0"/>
              </a:defRPr>
            </a:lvl2pPr>
            <a:lvl3pPr marL="11430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Arial" panose="020B0604020202020204" pitchFamily="34" charset="0"/>
              </a:defRPr>
            </a:lvl3pPr>
            <a:lvl4pPr marL="16002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4pPr>
            <a:lvl5pPr marL="2057400" indent="-228600" defTabSz="457200">
              <a:spcBef>
                <a:spcPct val="20000"/>
              </a:spcBef>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Arial" panose="020B0604020202020204" pitchFamily="34" charset="0"/>
              </a:defRPr>
            </a:lvl9pPr>
          </a:lstStyle>
          <a:p>
            <a:pPr>
              <a:lnSpc>
                <a:spcPct val="90000"/>
              </a:lnSpc>
              <a:spcBef>
                <a:spcPts val="500"/>
              </a:spcBef>
              <a:buClr>
                <a:srgbClr val="3333CC"/>
              </a:buClr>
              <a:buNone/>
            </a:pPr>
            <a:r>
              <a:rPr lang="en-GB" altLang="pt-PT" sz="2000" b="1">
                <a:cs typeface="Times New Roman" panose="02020603050405020304" pitchFamily="18" charset="0"/>
              </a:rPr>
              <a:t>Interdependency between functions, and feed-back on human wellbeing – or </a:t>
            </a:r>
            <a:r>
              <a:rPr lang="en-GB" altLang="pt-PT" sz="2000" b="1" u="sng">
                <a:cs typeface="Times New Roman" panose="02020603050405020304" pitchFamily="18" charset="0"/>
              </a:rPr>
              <a:t>the boomerang effect</a:t>
            </a:r>
          </a:p>
          <a:p>
            <a:pPr>
              <a:lnSpc>
                <a:spcPct val="90000"/>
              </a:lnSpc>
              <a:spcBef>
                <a:spcPts val="450"/>
              </a:spcBef>
              <a:buClr>
                <a:srgbClr val="3333CC"/>
              </a:buClr>
              <a:buNone/>
            </a:pPr>
            <a:endParaRPr lang="en-GB" altLang="pt-PT" sz="1800">
              <a:cs typeface="Times New Roman" panose="02020603050405020304" pitchFamily="18" charset="0"/>
            </a:endParaRPr>
          </a:p>
          <a:p>
            <a:pPr>
              <a:lnSpc>
                <a:spcPct val="90000"/>
              </a:lnSpc>
              <a:spcBef>
                <a:spcPts val="450"/>
              </a:spcBef>
              <a:buClr>
                <a:srgbClr val="3333CC"/>
              </a:buClr>
              <a:buNone/>
            </a:pPr>
            <a:r>
              <a:rPr lang="en-GB" altLang="pt-PT" sz="1800">
                <a:cs typeface="Times New Roman" panose="02020603050405020304" pitchFamily="18" charset="0"/>
              </a:rPr>
              <a:t>- Excessive use of the nitrogen assimilative capacity, leads to:</a:t>
            </a:r>
          </a:p>
          <a:p>
            <a:pPr>
              <a:lnSpc>
                <a:spcPct val="90000"/>
              </a:lnSpc>
              <a:spcBef>
                <a:spcPts val="450"/>
              </a:spcBef>
              <a:buClr>
                <a:srgbClr val="3333CC"/>
              </a:buClr>
              <a:buNone/>
            </a:pPr>
            <a:r>
              <a:rPr lang="en-GB" altLang="pt-PT" sz="1800">
                <a:cs typeface="Times New Roman" panose="02020603050405020304" pitchFamily="18" charset="0"/>
              </a:rPr>
              <a:t> 	</a:t>
            </a:r>
          </a:p>
          <a:p>
            <a:pPr>
              <a:lnSpc>
                <a:spcPct val="90000"/>
              </a:lnSpc>
              <a:spcBef>
                <a:spcPts val="450"/>
              </a:spcBef>
              <a:buClr>
                <a:srgbClr val="3333CC"/>
              </a:buClr>
              <a:buNone/>
            </a:pPr>
            <a:r>
              <a:rPr lang="en-GB" altLang="pt-PT" sz="1800">
                <a:cs typeface="Times New Roman" panose="02020603050405020304" pitchFamily="18" charset="0"/>
              </a:rPr>
              <a:t>	- Decline in renewable natural resources:</a:t>
            </a:r>
          </a:p>
          <a:p>
            <a:pPr>
              <a:lnSpc>
                <a:spcPct val="90000"/>
              </a:lnSpc>
              <a:spcBef>
                <a:spcPts val="450"/>
              </a:spcBef>
              <a:buClr>
                <a:srgbClr val="3333CC"/>
              </a:buClr>
              <a:buNone/>
            </a:pPr>
            <a:r>
              <a:rPr lang="en-GB" altLang="pt-PT" sz="1800">
                <a:cs typeface="Times New Roman" panose="02020603050405020304" pitchFamily="18" charset="0"/>
              </a:rPr>
              <a:t>	Ex 1. Nitrate pollution, eutrophication and losses in fisheries 		(e.g. North Sea;</a:t>
            </a:r>
          </a:p>
          <a:p>
            <a:pPr>
              <a:lnSpc>
                <a:spcPct val="90000"/>
              </a:lnSpc>
              <a:spcBef>
                <a:spcPts val="450"/>
              </a:spcBef>
              <a:buClr>
                <a:srgbClr val="3333CC"/>
              </a:buClr>
              <a:buNone/>
            </a:pPr>
            <a:r>
              <a:rPr lang="en-GB" altLang="pt-PT" sz="1800">
                <a:cs typeface="Times New Roman" panose="02020603050405020304" pitchFamily="18" charset="0"/>
              </a:rPr>
              <a:t>	Ex. 2. Nitrate pollution, degraded groundwater for providing drinking water;</a:t>
            </a:r>
          </a:p>
          <a:p>
            <a:pPr>
              <a:lnSpc>
                <a:spcPct val="90000"/>
              </a:lnSpc>
              <a:spcBef>
                <a:spcPts val="450"/>
              </a:spcBef>
              <a:buClr>
                <a:srgbClr val="3333CC"/>
              </a:buClr>
              <a:buNone/>
            </a:pPr>
            <a:r>
              <a:rPr lang="en-GB" altLang="pt-PT" sz="1800">
                <a:cs typeface="Times New Roman" panose="02020603050405020304" pitchFamily="18" charset="0"/>
              </a:rPr>
              <a:t> </a:t>
            </a:r>
          </a:p>
          <a:p>
            <a:pPr>
              <a:lnSpc>
                <a:spcPct val="90000"/>
              </a:lnSpc>
              <a:spcBef>
                <a:spcPts val="450"/>
              </a:spcBef>
              <a:buClr>
                <a:srgbClr val="3333CC"/>
              </a:buClr>
              <a:buNone/>
            </a:pPr>
            <a:r>
              <a:rPr lang="en-GB" altLang="pt-PT" sz="1800">
                <a:cs typeface="Times New Roman" panose="02020603050405020304" pitchFamily="18" charset="0"/>
              </a:rPr>
              <a:t>	- Decline in amenities, recreation services and existence values of 		endangered species:</a:t>
            </a:r>
          </a:p>
          <a:p>
            <a:pPr>
              <a:lnSpc>
                <a:spcPct val="90000"/>
              </a:lnSpc>
              <a:spcBef>
                <a:spcPts val="450"/>
              </a:spcBef>
              <a:buClr>
                <a:srgbClr val="3333CC"/>
              </a:buClr>
              <a:buNone/>
            </a:pPr>
            <a:r>
              <a:rPr lang="en-GB" altLang="pt-PT" sz="1800">
                <a:cs typeface="Times New Roman" panose="02020603050405020304" pitchFamily="18" charset="0"/>
              </a:rPr>
              <a:t>	Ex.3: Nitrate pollution, eutrophication, decline in fish populations, decline in  		populations of cherished seabirds (e.g. puffin) and seals;</a:t>
            </a:r>
          </a:p>
          <a:p>
            <a:pPr>
              <a:lnSpc>
                <a:spcPct val="90000"/>
              </a:lnSpc>
              <a:spcBef>
                <a:spcPts val="450"/>
              </a:spcBef>
              <a:buClr>
                <a:srgbClr val="3333CC"/>
              </a:buClr>
              <a:buNone/>
            </a:pPr>
            <a:r>
              <a:rPr lang="en-GB" altLang="pt-PT" sz="1800">
                <a:cs typeface="Times New Roman" panose="02020603050405020304" pitchFamily="18" charset="0"/>
              </a:rPr>
              <a:t> </a:t>
            </a:r>
          </a:p>
          <a:p>
            <a:pPr>
              <a:lnSpc>
                <a:spcPct val="90000"/>
              </a:lnSpc>
              <a:spcBef>
                <a:spcPts val="450"/>
              </a:spcBef>
              <a:buClr>
                <a:srgbClr val="3333CC"/>
              </a:buClr>
              <a:buNone/>
            </a:pPr>
            <a:r>
              <a:rPr lang="en-GB" altLang="pt-PT" sz="1800">
                <a:cs typeface="Times New Roman" panose="02020603050405020304" pitchFamily="18" charset="0"/>
              </a:rPr>
              <a:t>- Direct feedback on production of overuse of renewable resources:</a:t>
            </a:r>
          </a:p>
          <a:p>
            <a:pPr>
              <a:lnSpc>
                <a:spcPct val="90000"/>
              </a:lnSpc>
              <a:spcBef>
                <a:spcPts val="450"/>
              </a:spcBef>
              <a:buClr>
                <a:srgbClr val="3333CC"/>
              </a:buClr>
              <a:buNone/>
            </a:pPr>
            <a:r>
              <a:rPr lang="en-GB" altLang="pt-PT" sz="1800">
                <a:cs typeface="Times New Roman" panose="02020603050405020304" pitchFamily="18" charset="0"/>
              </a:rPr>
              <a:t>	Ex. 4. Overuse of fisheries, stock depletion, fishing cost rises, higher 		prices, aquaculture development;</a:t>
            </a:r>
          </a:p>
          <a:p>
            <a:pPr>
              <a:lnSpc>
                <a:spcPct val="90000"/>
              </a:lnSpc>
              <a:spcBef>
                <a:spcPts val="450"/>
              </a:spcBef>
              <a:buClr>
                <a:srgbClr val="3333CC"/>
              </a:buClr>
              <a:buNone/>
            </a:pPr>
            <a:r>
              <a:rPr lang="en-GB" altLang="pt-PT" sz="1800">
                <a:solidFill>
                  <a:srgbClr val="3333CC"/>
                </a:solidFill>
                <a:cs typeface="Times New Roman" panose="02020603050405020304" pitchFamily="18" charset="0"/>
              </a:rPr>
              <a:t> </a:t>
            </a:r>
          </a:p>
          <a:p>
            <a:pPr>
              <a:lnSpc>
                <a:spcPct val="90000"/>
              </a:lnSpc>
              <a:spcBef>
                <a:spcPts val="450"/>
              </a:spcBef>
              <a:buClr>
                <a:srgbClr val="3333CC"/>
              </a:buClr>
              <a:buNone/>
            </a:pPr>
            <a:endParaRPr lang="en-GB" altLang="pt-PT" sz="1800">
              <a:solidFill>
                <a:srgbClr val="3333CC"/>
              </a:solidFill>
              <a:cs typeface="Times New Roman" panose="02020603050405020304" pitchFamily="18" charset="0"/>
            </a:endParaRPr>
          </a:p>
          <a:p>
            <a:pPr>
              <a:lnSpc>
                <a:spcPct val="90000"/>
              </a:lnSpc>
              <a:spcBef>
                <a:spcPts val="450"/>
              </a:spcBef>
              <a:buClr>
                <a:srgbClr val="3333CC"/>
              </a:buClr>
              <a:buNone/>
            </a:pPr>
            <a:endParaRPr lang="en-GB" altLang="pt-PT" sz="1800">
              <a:solidFill>
                <a:srgbClr val="3333CC"/>
              </a:solidFill>
              <a:cs typeface="Times New Roman" panose="02020603050405020304" pitchFamily="18" charset="0"/>
            </a:endParaRPr>
          </a:p>
          <a:p>
            <a:pPr>
              <a:lnSpc>
                <a:spcPct val="90000"/>
              </a:lnSpc>
              <a:spcBef>
                <a:spcPts val="450"/>
              </a:spcBef>
              <a:buClr>
                <a:srgbClr val="3333CC"/>
              </a:buClr>
              <a:buNone/>
            </a:pPr>
            <a:endParaRPr lang="en-GB" altLang="pt-PT" sz="1800">
              <a:solidFill>
                <a:srgbClr val="3333CC"/>
              </a:solidFill>
              <a:cs typeface="Times New Roman" panose="02020603050405020304" pitchFamily="18" charset="0"/>
            </a:endParaRPr>
          </a:p>
        </p:txBody>
      </p:sp>
      <p:pic>
        <p:nvPicPr>
          <p:cNvPr id="1843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6950" y="908051"/>
            <a:ext cx="1295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Turn Arrow 2"/>
          <p:cNvSpPr/>
          <p:nvPr/>
        </p:nvSpPr>
        <p:spPr>
          <a:xfrm>
            <a:off x="8472488" y="836614"/>
            <a:ext cx="1727200" cy="1584325"/>
          </a:xfrm>
          <a:prstGeom prst="uturnArrow">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chemeClr val="tx1"/>
              </a:solidFill>
            </a:endParaRPr>
          </a:p>
        </p:txBody>
      </p:sp>
    </p:spTree>
    <p:extLst>
      <p:ext uri="{BB962C8B-B14F-4D97-AF65-F5344CB8AC3E}">
        <p14:creationId xmlns:p14="http://schemas.microsoft.com/office/powerpoint/2010/main" val="2039305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992313" y="476250"/>
            <a:ext cx="8305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defRPr>
            </a:lvl1pPr>
            <a:lvl2pPr marL="741363" indent="-284163"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9pPr>
          </a:lstStyle>
          <a:p>
            <a:pPr>
              <a:spcBef>
                <a:spcPts val="500"/>
              </a:spcBef>
              <a:buClr>
                <a:srgbClr val="3333CC"/>
              </a:buClr>
              <a:buNone/>
            </a:pPr>
            <a:r>
              <a:rPr lang="en-GB" altLang="pt-PT" sz="2200">
                <a:cs typeface="Times New Roman" panose="02020603050405020304" pitchFamily="18" charset="0"/>
              </a:rPr>
              <a:t>- Feedback effects of urban congestion on everyday amenities, quality of life and time spent in transportation; </a:t>
            </a:r>
          </a:p>
          <a:p>
            <a:pPr>
              <a:spcBef>
                <a:spcPts val="500"/>
              </a:spcBef>
              <a:buClr>
                <a:srgbClr val="3333CC"/>
              </a:buClr>
              <a:buNone/>
            </a:pPr>
            <a:r>
              <a:rPr lang="en-GB" altLang="pt-PT" sz="2200">
                <a:cs typeface="Times New Roman" panose="02020603050405020304" pitchFamily="18" charset="0"/>
              </a:rPr>
              <a:t>	Ex 6 quality of life and mobility in metropolitan areas, </a:t>
            </a:r>
          </a:p>
          <a:p>
            <a:pPr>
              <a:spcBef>
                <a:spcPts val="500"/>
              </a:spcBef>
              <a:buClr>
                <a:srgbClr val="3333CC"/>
              </a:buClr>
              <a:buNone/>
            </a:pPr>
            <a:r>
              <a:rPr lang="en-GB" altLang="pt-PT" sz="2200">
                <a:cs typeface="Times New Roman" panose="02020603050405020304" pitchFamily="18" charset="0"/>
              </a:rPr>
              <a:t>	Ex 7. congestion in recreation resources as beaches or close-to-city national parks.</a:t>
            </a:r>
          </a:p>
          <a:p>
            <a:pPr>
              <a:spcBef>
                <a:spcPts val="500"/>
              </a:spcBef>
              <a:buClr>
                <a:srgbClr val="3333CC"/>
              </a:buClr>
              <a:buNone/>
            </a:pPr>
            <a:endParaRPr lang="en-GB" altLang="pt-PT" sz="2200">
              <a:cs typeface="Times New Roman" panose="02020603050405020304" pitchFamily="18" charset="0"/>
            </a:endParaRPr>
          </a:p>
          <a:p>
            <a:pPr>
              <a:spcBef>
                <a:spcPts val="500"/>
              </a:spcBef>
              <a:buClr>
                <a:srgbClr val="3333CC"/>
              </a:buClr>
              <a:buNone/>
            </a:pPr>
            <a:r>
              <a:rPr lang="en-GB" altLang="pt-PT" sz="2200" b="1">
                <a:cs typeface="Times New Roman" panose="02020603050405020304" pitchFamily="18" charset="0"/>
              </a:rPr>
              <a:t>Economic growth and generalized environmental scarcity– through demand expansion (demography and per capita consumption levels) and supply contraction (environmental degradation)</a:t>
            </a:r>
          </a:p>
          <a:p>
            <a:pPr>
              <a:spcBef>
                <a:spcPts val="500"/>
              </a:spcBef>
              <a:buClr>
                <a:srgbClr val="3333CC"/>
              </a:buClr>
              <a:buFont typeface="Arial" panose="020B0604020202020204" pitchFamily="34" charset="0"/>
              <a:buChar char="-"/>
            </a:pPr>
            <a:r>
              <a:rPr lang="en-GB" altLang="pt-PT" sz="2200"/>
              <a:t>From the (open) cowboy economy to the (closed) spaceship economy (</a:t>
            </a:r>
            <a:r>
              <a:rPr lang="en-GB" altLang="pt-PT" sz="2200" i="1"/>
              <a:t>Kenneth Boulding</a:t>
            </a:r>
            <a:r>
              <a:rPr lang="en-GB" altLang="pt-PT" sz="2200"/>
              <a:t>)</a:t>
            </a:r>
          </a:p>
          <a:p>
            <a:pPr>
              <a:spcBef>
                <a:spcPts val="500"/>
              </a:spcBef>
              <a:buClr>
                <a:srgbClr val="3333CC"/>
              </a:buClr>
              <a:buNone/>
            </a:pPr>
            <a:r>
              <a:rPr lang="en-GB" altLang="pt-PT" sz="2200" b="1"/>
              <a:t>Conclusion:</a:t>
            </a:r>
            <a:r>
              <a:rPr lang="en-GB" altLang="pt-PT" sz="2200"/>
              <a:t> The environment needs to be included in our analysis (model) of the economy, because environmental scarcity is induced by our economic choices. If we leave the environment outside, we cannot even explain how the economy works! e.g. why some prices are rising.</a:t>
            </a:r>
          </a:p>
        </p:txBody>
      </p:sp>
    </p:spTree>
    <p:extLst>
      <p:ext uri="{BB962C8B-B14F-4D97-AF65-F5344CB8AC3E}">
        <p14:creationId xmlns:p14="http://schemas.microsoft.com/office/powerpoint/2010/main" val="3559068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74639"/>
            <a:ext cx="8229600" cy="796925"/>
          </a:xfrm>
        </p:spPr>
        <p:txBody>
          <a:bodyPr/>
          <a:lstStyle/>
          <a:p>
            <a:pPr eaLnBrk="1" hangingPunct="1"/>
            <a:r>
              <a:rPr lang="pt-PT" altLang="pt-PT" sz="3600" b="1" i="1"/>
              <a:t>Open (cowboy) economy</a:t>
            </a:r>
            <a:endParaRPr lang="en-US" altLang="pt-PT" sz="3600" b="1" i="1"/>
          </a:p>
        </p:txBody>
      </p:sp>
      <p:sp>
        <p:nvSpPr>
          <p:cNvPr id="3" name="Content Placeholder 2"/>
          <p:cNvSpPr>
            <a:spLocks noGrp="1"/>
          </p:cNvSpPr>
          <p:nvPr>
            <p:ph idx="1"/>
          </p:nvPr>
        </p:nvSpPr>
        <p:spPr>
          <a:xfrm>
            <a:off x="1738314" y="1071563"/>
            <a:ext cx="8715375" cy="5357812"/>
          </a:xfrm>
        </p:spPr>
        <p:txBody>
          <a:bodyPr/>
          <a:lstStyle/>
          <a:p>
            <a:pPr marL="0" indent="0">
              <a:spcBef>
                <a:spcPts val="1800"/>
              </a:spcBef>
              <a:buNone/>
              <a:defRPr/>
            </a:pPr>
            <a:r>
              <a:rPr lang="en-GB" sz="2400" dirty="0"/>
              <a:t>... the cowboy is the symbol of unlimited flatlands and boundless, exploitative, romantic and violent behaviour, which is characteristic of open societies.</a:t>
            </a:r>
          </a:p>
          <a:p>
            <a:pPr>
              <a:spcBef>
                <a:spcPts val="1800"/>
              </a:spcBef>
              <a:buNone/>
              <a:defRPr/>
            </a:pPr>
            <a:r>
              <a:rPr lang="en-GB" sz="2400" dirty="0"/>
              <a:t>Consumption and production are seen as  good things.</a:t>
            </a:r>
          </a:p>
          <a:p>
            <a:pPr marL="0" indent="0">
              <a:spcBef>
                <a:spcPts val="1800"/>
              </a:spcBef>
              <a:buNone/>
              <a:defRPr/>
            </a:pPr>
            <a:r>
              <a:rPr lang="en-GB" sz="2400" dirty="0"/>
              <a:t>The performance of the economy is measured as a flow (</a:t>
            </a:r>
            <a:r>
              <a:rPr lang="en-GB" sz="2400" i="1" dirty="0"/>
              <a:t>throughput</a:t>
            </a:r>
            <a:r>
              <a:rPr lang="en-GB" sz="2400" dirty="0"/>
              <a:t>) of materials extracted from immense resource stocks and wastes given back to immense waste stocks.</a:t>
            </a:r>
          </a:p>
          <a:p>
            <a:pPr marL="0" indent="0">
              <a:spcBef>
                <a:spcPts val="1800"/>
              </a:spcBef>
              <a:buNone/>
              <a:defRPr/>
            </a:pPr>
            <a:r>
              <a:rPr lang="en-GB" sz="2400" dirty="0"/>
              <a:t>If stocks are infinitely large, then this </a:t>
            </a:r>
            <a:r>
              <a:rPr lang="en-GB" sz="2400" i="1" dirty="0"/>
              <a:t>throughput</a:t>
            </a:r>
            <a:r>
              <a:rPr lang="en-GB" sz="2400" dirty="0"/>
              <a:t> (e.g. GDP or energy consumption) is in fact a possible metric for economic performance. </a:t>
            </a:r>
          </a:p>
          <a:p>
            <a:pPr marL="0" indent="0">
              <a:spcBef>
                <a:spcPts val="1800"/>
              </a:spcBef>
              <a:buNone/>
              <a:defRPr/>
            </a:pPr>
            <a:r>
              <a:rPr lang="en-GB" sz="2400" dirty="0"/>
              <a:t>GDP is </a:t>
            </a:r>
            <a:r>
              <a:rPr lang="en-GB" sz="2400" dirty="0" err="1"/>
              <a:t>na</a:t>
            </a:r>
            <a:r>
              <a:rPr lang="en-GB" sz="2400" dirty="0"/>
              <a:t> approximate measurement of this total </a:t>
            </a:r>
            <a:r>
              <a:rPr lang="en-GB" sz="2400" i="1" dirty="0"/>
              <a:t>throughput</a:t>
            </a:r>
            <a:r>
              <a:rPr lang="en-GB" sz="2400" dirty="0"/>
              <a:t>.</a:t>
            </a:r>
          </a:p>
          <a:p>
            <a:pPr marL="0" indent="0">
              <a:spcBef>
                <a:spcPts val="1800"/>
              </a:spcBef>
              <a:buNone/>
              <a:defRPr/>
            </a:pPr>
            <a:r>
              <a:rPr lang="en-GB" sz="2400" dirty="0"/>
              <a:t>Human wellbeing is a </a:t>
            </a:r>
            <a:r>
              <a:rPr lang="en-GB" sz="2400" i="1" dirty="0"/>
              <a:t>flow</a:t>
            </a:r>
            <a:r>
              <a:rPr lang="en-GB" sz="2400" dirty="0"/>
              <a:t>, not a </a:t>
            </a:r>
            <a:r>
              <a:rPr lang="en-GB" sz="2400" i="1" dirty="0"/>
              <a:t>stock</a:t>
            </a:r>
            <a:r>
              <a:rPr lang="en-GB" sz="2400" dirty="0"/>
              <a:t> – it refers, e.g., to the act of eating and not being in a good nutrition state.</a:t>
            </a:r>
          </a:p>
          <a:p>
            <a:pPr marL="0" indent="0">
              <a:buNone/>
              <a:defRPr/>
            </a:pPr>
            <a:endParaRPr lang="en-US" sz="2400" dirty="0"/>
          </a:p>
        </p:txBody>
      </p:sp>
    </p:spTree>
    <p:extLst>
      <p:ext uri="{BB962C8B-B14F-4D97-AF65-F5344CB8AC3E}">
        <p14:creationId xmlns:p14="http://schemas.microsoft.com/office/powerpoint/2010/main" val="1281717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9"/>
            <a:ext cx="8229600" cy="796925"/>
          </a:xfrm>
        </p:spPr>
        <p:txBody>
          <a:bodyPr/>
          <a:lstStyle/>
          <a:p>
            <a:pPr eaLnBrk="1" hangingPunct="1"/>
            <a:r>
              <a:rPr lang="pt-PT" altLang="pt-PT" sz="3600" b="1" i="1"/>
              <a:t>Closed (spaceman) economy</a:t>
            </a:r>
            <a:endParaRPr lang="en-US" altLang="pt-PT" sz="3600" b="1" i="1"/>
          </a:p>
        </p:txBody>
      </p:sp>
      <p:sp>
        <p:nvSpPr>
          <p:cNvPr id="15363" name="Content Placeholder 2"/>
          <p:cNvSpPr>
            <a:spLocks noGrp="1"/>
          </p:cNvSpPr>
          <p:nvPr>
            <p:ph idx="1"/>
          </p:nvPr>
        </p:nvSpPr>
        <p:spPr>
          <a:xfrm>
            <a:off x="1738314" y="1071563"/>
            <a:ext cx="8715375" cy="5357812"/>
          </a:xfrm>
        </p:spPr>
        <p:txBody>
          <a:bodyPr/>
          <a:lstStyle/>
          <a:p>
            <a:pPr marL="0" indent="0">
              <a:spcBef>
                <a:spcPts val="1800"/>
              </a:spcBef>
              <a:buNone/>
            </a:pPr>
            <a:r>
              <a:rPr lang="en-GB" altLang="pt-PT" sz="2400"/>
              <a:t>... in which land became a small spaceship without unlimited resource stocks or unlimited containers for waste deposition, </a:t>
            </a:r>
          </a:p>
          <a:p>
            <a:pPr marL="0" indent="0">
              <a:spcBef>
                <a:spcPts val="1800"/>
              </a:spcBef>
              <a:buNone/>
            </a:pPr>
            <a:r>
              <a:rPr lang="en-GB" altLang="pt-PT" sz="2400"/>
              <a:t>... which requires circular (closed) physical/economic circuit.</a:t>
            </a:r>
          </a:p>
          <a:p>
            <a:pPr marL="0" indent="0">
              <a:spcBef>
                <a:spcPts val="1800"/>
              </a:spcBef>
              <a:buNone/>
            </a:pPr>
            <a:r>
              <a:rPr lang="en-GB" altLang="pt-PT" sz="2400"/>
              <a:t>Here, flows (</a:t>
            </a:r>
            <a:r>
              <a:rPr lang="en-GB" altLang="pt-PT" sz="2400" i="1"/>
              <a:t>throughput</a:t>
            </a:r>
            <a:r>
              <a:rPr lang="en-GB" altLang="pt-PT" sz="2400"/>
              <a:t>) are something to minimize, not maximize.</a:t>
            </a:r>
          </a:p>
          <a:p>
            <a:pPr marL="0" indent="0">
              <a:spcBef>
                <a:spcPts val="1800"/>
              </a:spcBef>
              <a:buNone/>
            </a:pPr>
            <a:r>
              <a:rPr lang="en-GB" altLang="pt-PT" sz="2400"/>
              <a:t>Economic performance cannot be measured as production/output or consumption, but the nature, quality and complexity of the total capital stock, including the state of human minds and bodies.</a:t>
            </a:r>
          </a:p>
          <a:p>
            <a:pPr marL="0" indent="0">
              <a:spcBef>
                <a:spcPts val="1800"/>
              </a:spcBef>
              <a:buNone/>
            </a:pPr>
            <a:r>
              <a:rPr lang="en-GB" altLang="pt-PT" sz="2400"/>
              <a:t>Maintaining this stock </a:t>
            </a:r>
            <a:r>
              <a:rPr lang="en-GB" altLang="pt-PT" sz="2400" i="1"/>
              <a:t>from </a:t>
            </a:r>
            <a:r>
              <a:rPr lang="en-GB" altLang="pt-PT" sz="2400"/>
              <a:t>the smallest possible flow (</a:t>
            </a:r>
            <a:r>
              <a:rPr lang="en-GB" altLang="pt-PT" sz="2400" i="1"/>
              <a:t>throughput</a:t>
            </a:r>
            <a:r>
              <a:rPr lang="en-GB" altLang="pt-PT" sz="2400"/>
              <a:t>) is now the goal.</a:t>
            </a:r>
          </a:p>
          <a:p>
            <a:pPr marL="0" indent="0">
              <a:spcBef>
                <a:spcPts val="1800"/>
              </a:spcBef>
              <a:buNone/>
            </a:pPr>
            <a:r>
              <a:rPr lang="en-GB" altLang="pt-PT" sz="2400"/>
              <a:t>Human wellbeing is described as a state (i.e., a </a:t>
            </a:r>
            <a:r>
              <a:rPr lang="en-GB" altLang="pt-PT" sz="2400" i="1"/>
              <a:t>stock</a:t>
            </a:r>
            <a:r>
              <a:rPr lang="en-GB" altLang="pt-PT" sz="2400"/>
              <a:t>) not a flow – what is now good is being well fed, not feeding in itself. </a:t>
            </a:r>
          </a:p>
          <a:p>
            <a:pPr marL="0" indent="0">
              <a:spcBef>
                <a:spcPts val="1800"/>
              </a:spcBef>
              <a:buNone/>
            </a:pPr>
            <a:endParaRPr lang="pt-PT" altLang="pt-PT" sz="2400"/>
          </a:p>
          <a:p>
            <a:pPr marL="0" indent="0">
              <a:buNone/>
            </a:pPr>
            <a:endParaRPr lang="en-US" altLang="pt-PT" sz="2400"/>
          </a:p>
        </p:txBody>
      </p:sp>
    </p:spTree>
    <p:extLst>
      <p:ext uri="{BB962C8B-B14F-4D97-AF65-F5344CB8AC3E}">
        <p14:creationId xmlns:p14="http://schemas.microsoft.com/office/powerpoint/2010/main" val="2056151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377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8889" y="352425"/>
            <a:ext cx="7134225"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667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1789"/>
            <a:ext cx="91440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778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3689" y="200025"/>
            <a:ext cx="6524625"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665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0125"/>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352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652464"/>
            <a:ext cx="58674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24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38375" y="285750"/>
            <a:ext cx="7772400" cy="928688"/>
          </a:xfrm>
        </p:spPr>
        <p:txBody>
          <a:bodyPr/>
          <a:lstStyle/>
          <a:p>
            <a:pPr eaLnBrk="1" hangingPunct="1"/>
            <a:r>
              <a:rPr lang="en-US" altLang="pt-PT" sz="2800" b="1" i="1">
                <a:solidFill>
                  <a:srgbClr val="000000"/>
                </a:solidFill>
                <a:latin typeface="Calibri" panose="020F0502020204030204" pitchFamily="34" charset="0"/>
              </a:rPr>
              <a:t>Theories and Practices of Sustainable Development </a:t>
            </a:r>
            <a:br>
              <a:rPr lang="en-US" altLang="pt-PT" sz="2800" b="1" i="1">
                <a:solidFill>
                  <a:srgbClr val="000000"/>
                </a:solidFill>
                <a:latin typeface="Calibri" panose="020F0502020204030204" pitchFamily="34" charset="0"/>
              </a:rPr>
            </a:br>
            <a:r>
              <a:rPr lang="en-US" altLang="pt-PT" sz="2800" b="1" i="1">
                <a:solidFill>
                  <a:srgbClr val="000000"/>
                </a:solidFill>
                <a:latin typeface="Calibri" panose="020F0502020204030204" pitchFamily="34" charset="0"/>
              </a:rPr>
              <a:t>(TPSD)</a:t>
            </a:r>
            <a:endParaRPr lang="en-US" altLang="pt-PT" sz="2800" b="1" i="1"/>
          </a:p>
        </p:txBody>
      </p:sp>
      <p:sp>
        <p:nvSpPr>
          <p:cNvPr id="2051" name="Subtitle 2"/>
          <p:cNvSpPr>
            <a:spLocks noGrp="1"/>
          </p:cNvSpPr>
          <p:nvPr>
            <p:ph type="subTitle" idx="1"/>
          </p:nvPr>
        </p:nvSpPr>
        <p:spPr>
          <a:xfrm>
            <a:off x="832756" y="981076"/>
            <a:ext cx="10597243" cy="5795281"/>
          </a:xfrm>
        </p:spPr>
        <p:txBody>
          <a:bodyPr>
            <a:normAutofit/>
          </a:bodyPr>
          <a:lstStyle/>
          <a:p>
            <a:pPr algn="l" eaLnBrk="1" hangingPunct="1">
              <a:lnSpc>
                <a:spcPct val="90000"/>
              </a:lnSpc>
            </a:pPr>
            <a:r>
              <a:rPr lang="en-GB" altLang="pt-PT" sz="2800" dirty="0" smtClean="0">
                <a:solidFill>
                  <a:srgbClr val="0D0D0D"/>
                </a:solidFill>
              </a:rPr>
              <a:t>1st </a:t>
            </a:r>
            <a:r>
              <a:rPr lang="en-GB" altLang="pt-PT" sz="2800" dirty="0">
                <a:solidFill>
                  <a:srgbClr val="0D0D0D"/>
                </a:solidFill>
              </a:rPr>
              <a:t>lecture</a:t>
            </a:r>
          </a:p>
          <a:p>
            <a:pPr algn="l" eaLnBrk="1" hangingPunct="1">
              <a:lnSpc>
                <a:spcPct val="90000"/>
              </a:lnSpc>
            </a:pPr>
            <a:r>
              <a:rPr lang="en-GB" altLang="pt-PT" sz="2800" dirty="0" smtClean="0">
                <a:solidFill>
                  <a:srgbClr val="0D0D0D"/>
                </a:solidFill>
              </a:rPr>
              <a:t>26-Feb-2021</a:t>
            </a:r>
            <a:endParaRPr lang="en-GB" altLang="pt-PT" sz="2800" dirty="0">
              <a:solidFill>
                <a:srgbClr val="0D0D0D"/>
              </a:solidFill>
            </a:endParaRPr>
          </a:p>
          <a:p>
            <a:pPr algn="l" eaLnBrk="1" hangingPunct="1">
              <a:lnSpc>
                <a:spcPct val="90000"/>
              </a:lnSpc>
            </a:pPr>
            <a:endParaRPr lang="en-GB" altLang="pt-PT" b="1" i="1" dirty="0" smtClean="0">
              <a:solidFill>
                <a:srgbClr val="0D0D0D"/>
              </a:solidFill>
            </a:endParaRPr>
          </a:p>
          <a:p>
            <a:pPr algn="l" eaLnBrk="1" hangingPunct="1">
              <a:lnSpc>
                <a:spcPct val="90000"/>
              </a:lnSpc>
            </a:pPr>
            <a:r>
              <a:rPr lang="en-GB" altLang="pt-PT" b="1" i="1" dirty="0" smtClean="0">
                <a:solidFill>
                  <a:srgbClr val="0D0D0D"/>
                </a:solidFill>
              </a:rPr>
              <a:t>Summary:</a:t>
            </a:r>
          </a:p>
          <a:p>
            <a:pPr algn="l">
              <a:spcBef>
                <a:spcPts val="1200"/>
              </a:spcBef>
            </a:pPr>
            <a:r>
              <a:rPr lang="en-GB" altLang="pt-PT" sz="2200" b="1" dirty="0"/>
              <a:t>What is </a:t>
            </a:r>
            <a:r>
              <a:rPr lang="en-GB" altLang="pt-PT" sz="2200" b="1" dirty="0" smtClean="0"/>
              <a:t>sustainable </a:t>
            </a:r>
            <a:r>
              <a:rPr lang="en-GB" altLang="pt-PT" sz="2200" b="1" dirty="0"/>
              <a:t>development</a:t>
            </a:r>
            <a:r>
              <a:rPr lang="en-GB" altLang="pt-PT" sz="2200" b="1" dirty="0" smtClean="0"/>
              <a:t>?</a:t>
            </a:r>
          </a:p>
          <a:p>
            <a:pPr algn="l">
              <a:spcBef>
                <a:spcPts val="1200"/>
              </a:spcBef>
            </a:pPr>
            <a:r>
              <a:rPr lang="en-GB" altLang="pt-PT" sz="2200" b="1" dirty="0" smtClean="0"/>
              <a:t>- first, what is development?</a:t>
            </a:r>
            <a:endParaRPr lang="en-GB" altLang="pt-PT" sz="2200" b="1" dirty="0"/>
          </a:p>
          <a:p>
            <a:pPr algn="l">
              <a:lnSpc>
                <a:spcPct val="90000"/>
              </a:lnSpc>
            </a:pPr>
            <a:r>
              <a:rPr lang="en-GB" altLang="pt-PT" sz="2200" dirty="0"/>
              <a:t>1. Growth and development </a:t>
            </a:r>
          </a:p>
          <a:p>
            <a:pPr algn="l">
              <a:lnSpc>
                <a:spcPct val="90000"/>
              </a:lnSpc>
            </a:pPr>
            <a:r>
              <a:rPr lang="en-GB" altLang="pt-PT" sz="2200" dirty="0"/>
              <a:t>2. Development metrics: opulence, standard of living and subjective wellbeing/utility/happiness </a:t>
            </a:r>
          </a:p>
          <a:p>
            <a:pPr algn="l">
              <a:lnSpc>
                <a:spcPct val="90000"/>
              </a:lnSpc>
            </a:pPr>
            <a:r>
              <a:rPr lang="en-GB" altLang="pt-PT" sz="2200" dirty="0"/>
              <a:t>3. Capabilities, </a:t>
            </a:r>
            <a:r>
              <a:rPr lang="en-GB" altLang="pt-PT" sz="2200" dirty="0" err="1"/>
              <a:t>functionings</a:t>
            </a:r>
            <a:r>
              <a:rPr lang="en-GB" altLang="pt-PT" sz="2200" dirty="0"/>
              <a:t> and freedoms; development as freedom </a:t>
            </a:r>
            <a:r>
              <a:rPr lang="en-GB" altLang="pt-PT" sz="2200" dirty="0" smtClean="0"/>
              <a:t>(Amartya Sen</a:t>
            </a:r>
            <a:r>
              <a:rPr lang="en-GB" altLang="pt-PT" sz="2200" dirty="0"/>
              <a:t>). </a:t>
            </a:r>
          </a:p>
          <a:p>
            <a:pPr algn="l">
              <a:lnSpc>
                <a:spcPct val="90000"/>
              </a:lnSpc>
            </a:pPr>
            <a:r>
              <a:rPr lang="en-GB" altLang="pt-PT" sz="2200" dirty="0"/>
              <a:t>4. Redefining prosperity, the growth dilemma and the decoupling myth (Tim Jackson). GDP, wellbeing and sustainability</a:t>
            </a:r>
            <a:r>
              <a:rPr lang="en-GB" altLang="pt-PT" sz="2200" dirty="0" smtClean="0"/>
              <a:t>.</a:t>
            </a:r>
            <a:endParaRPr lang="en-GB" altLang="pt-PT" sz="2200" dirty="0"/>
          </a:p>
        </p:txBody>
      </p:sp>
    </p:spTree>
    <p:extLst>
      <p:ext uri="{BB962C8B-B14F-4D97-AF65-F5344CB8AC3E}">
        <p14:creationId xmlns:p14="http://schemas.microsoft.com/office/powerpoint/2010/main" val="2960223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585789"/>
            <a:ext cx="58864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60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0151" y="-819150"/>
            <a:ext cx="9732963"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153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531813"/>
            <a:ext cx="11349038" cy="638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81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8175"/>
            <a:ext cx="8229600" cy="1785938"/>
          </a:xfrm>
        </p:spPr>
        <p:txBody>
          <a:bodyPr>
            <a:normAutofit fontScale="90000"/>
          </a:bodyPr>
          <a:lstStyle/>
          <a:p>
            <a:pPr>
              <a:defRPr/>
            </a:pPr>
            <a:r>
              <a:rPr lang="en-GB" altLang="pt-PT" sz="3600" dirty="0">
                <a:latin typeface="+mn-lt"/>
              </a:rPr>
              <a:t>Decoupling economic growth from environmental pressure (more efficiency in converting natural resources into GDP)</a:t>
            </a:r>
            <a:r>
              <a:rPr lang="pt-PT" altLang="pt-PT" dirty="0" smtClean="0"/>
              <a:t/>
            </a:r>
            <a:br>
              <a:rPr lang="pt-PT" altLang="pt-PT" dirty="0" smtClean="0"/>
            </a:br>
            <a:endParaRPr lang="pt-PT" dirty="0"/>
          </a:p>
        </p:txBody>
      </p:sp>
      <p:sp>
        <p:nvSpPr>
          <p:cNvPr id="21507" name="Content Placeholder 2"/>
          <p:cNvSpPr>
            <a:spLocks noGrp="1"/>
          </p:cNvSpPr>
          <p:nvPr>
            <p:ph idx="1"/>
          </p:nvPr>
        </p:nvSpPr>
        <p:spPr>
          <a:xfrm>
            <a:off x="1981200" y="2424113"/>
            <a:ext cx="8229600" cy="4525962"/>
          </a:xfrm>
        </p:spPr>
        <p:txBody>
          <a:bodyPr/>
          <a:lstStyle/>
          <a:p>
            <a:pPr>
              <a:defRPr/>
            </a:pPr>
            <a:r>
              <a:rPr lang="en-GB" altLang="pt-PT" dirty="0" smtClean="0"/>
              <a:t>relative decoupling </a:t>
            </a:r>
          </a:p>
          <a:p>
            <a:pPr marL="0" indent="0">
              <a:buNone/>
              <a:defRPr/>
            </a:pPr>
            <a:r>
              <a:rPr lang="en-GB" altLang="pt-PT" sz="2400" dirty="0"/>
              <a:t>Raising GDP per unit of impact/footprint, (i.e.: resource use or waste emission). Higher efficiency in converting ecological footprint into GDP. As a result GDP grows at a faster pace than ecological footprint.</a:t>
            </a:r>
          </a:p>
          <a:p>
            <a:pPr>
              <a:defRPr/>
            </a:pPr>
            <a:r>
              <a:rPr lang="en-GB" altLang="pt-PT" dirty="0" smtClean="0"/>
              <a:t>absolute decoupling</a:t>
            </a:r>
          </a:p>
          <a:p>
            <a:pPr marL="0" indent="0">
              <a:buNone/>
              <a:defRPr/>
            </a:pPr>
            <a:r>
              <a:rPr lang="en-GB" altLang="pt-PT" sz="2400" dirty="0"/>
              <a:t>Growing GDP with a constant or declining footprint, because the efficiency in converting impact into GDP grows faster than GDP itself.</a:t>
            </a:r>
          </a:p>
          <a:p>
            <a:pPr marL="0" indent="0">
              <a:buNone/>
              <a:defRPr/>
            </a:pPr>
            <a:endParaRPr lang="pt-PT" altLang="pt-PT" dirty="0" smtClean="0"/>
          </a:p>
        </p:txBody>
      </p:sp>
    </p:spTree>
    <p:extLst>
      <p:ext uri="{BB962C8B-B14F-4D97-AF65-F5344CB8AC3E}">
        <p14:creationId xmlns:p14="http://schemas.microsoft.com/office/powerpoint/2010/main" val="819334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p:cNvSpPr>
          <p:nvPr/>
        </p:nvSpPr>
        <p:spPr bwMode="auto">
          <a:xfrm>
            <a:off x="1981200" y="115889"/>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PT" altLang="pt-PT" sz="3600" b="1" i="1">
                <a:solidFill>
                  <a:schemeClr val="tx2"/>
                </a:solidFill>
                <a:latin typeface="Arial" panose="020B0604020202020204" pitchFamily="34" charset="0"/>
              </a:rPr>
              <a:t>Sustainability</a:t>
            </a:r>
            <a:endParaRPr lang="en-US" altLang="pt-PT" sz="3600" b="1" i="1">
              <a:solidFill>
                <a:schemeClr val="tx2"/>
              </a:solidFill>
              <a:latin typeface="Arial" panose="020B0604020202020204" pitchFamily="34" charset="0"/>
            </a:endParaRPr>
          </a:p>
        </p:txBody>
      </p:sp>
      <p:sp>
        <p:nvSpPr>
          <p:cNvPr id="26627" name="Content Placeholder 2"/>
          <p:cNvSpPr>
            <a:spLocks/>
          </p:cNvSpPr>
          <p:nvPr/>
        </p:nvSpPr>
        <p:spPr bwMode="auto">
          <a:xfrm>
            <a:off x="1738313" y="1125538"/>
            <a:ext cx="867886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None/>
            </a:pPr>
            <a:r>
              <a:rPr lang="en-GB" altLang="pt-PT" sz="2400" b="1">
                <a:solidFill>
                  <a:srgbClr val="FF0000"/>
                </a:solidFill>
                <a:latin typeface="Arial" panose="020B0604020202020204" pitchFamily="34" charset="0"/>
              </a:rPr>
              <a:t>Sustainable resource extraction flows </a:t>
            </a:r>
            <a:r>
              <a:rPr lang="en-GB" altLang="pt-PT" sz="2400">
                <a:latin typeface="Arial" panose="020B0604020202020204" pitchFamily="34" charset="0"/>
              </a:rPr>
              <a:t>(strong sustainability):</a:t>
            </a:r>
            <a:endParaRPr lang="en-GB" altLang="pt-PT" sz="2400" b="1">
              <a:solidFill>
                <a:srgbClr val="FF0000"/>
              </a:solidFill>
              <a:latin typeface="Arial" panose="020B0604020202020204" pitchFamily="34" charset="0"/>
            </a:endParaRPr>
          </a:p>
          <a:p>
            <a:pPr>
              <a:spcBef>
                <a:spcPts val="1800"/>
              </a:spcBef>
              <a:buNone/>
            </a:pPr>
            <a:r>
              <a:rPr lang="en-GB" altLang="pt-PT" sz="2400">
                <a:latin typeface="Arial" panose="020B0604020202020204" pitchFamily="34" charset="0"/>
              </a:rPr>
              <a:t>Rule 1: extraction &lt;= growth (renewable resources) =&gt; constant or increasing resource stock;</a:t>
            </a:r>
          </a:p>
          <a:p>
            <a:pPr>
              <a:spcBef>
                <a:spcPts val="1800"/>
              </a:spcBef>
              <a:buNone/>
            </a:pPr>
            <a:r>
              <a:rPr lang="en-GB" altLang="pt-PT" sz="2400">
                <a:latin typeface="Arial" panose="020B0604020202020204" pitchFamily="34" charset="0"/>
              </a:rPr>
              <a:t>Rule 2: extraction of non-renewable resources &lt;= growth of substitute renewable resources</a:t>
            </a:r>
          </a:p>
          <a:p>
            <a:pPr>
              <a:spcBef>
                <a:spcPts val="1800"/>
              </a:spcBef>
              <a:buNone/>
            </a:pPr>
            <a:r>
              <a:rPr lang="en-GB" altLang="pt-PT" sz="2400">
                <a:latin typeface="Arial" panose="020B0604020202020204" pitchFamily="34" charset="0"/>
              </a:rPr>
              <a:t>In both cases, the stock of natural capital is non-declining.</a:t>
            </a:r>
          </a:p>
          <a:p>
            <a:pPr>
              <a:spcBef>
                <a:spcPts val="1800"/>
              </a:spcBef>
              <a:buNone/>
            </a:pPr>
            <a:r>
              <a:rPr lang="en-GB" altLang="pt-PT" sz="2400" b="1">
                <a:solidFill>
                  <a:srgbClr val="FF0000"/>
                </a:solidFill>
                <a:latin typeface="Arial" panose="020B0604020202020204" pitchFamily="34" charset="0"/>
              </a:rPr>
              <a:t>Natural capital decline &lt;= growth of substitute economic capital </a:t>
            </a:r>
            <a:r>
              <a:rPr lang="en-GB" altLang="pt-PT" sz="2400">
                <a:latin typeface="Arial" panose="020B0604020202020204" pitchFamily="34" charset="0"/>
              </a:rPr>
              <a:t>(weak sustainability);</a:t>
            </a:r>
          </a:p>
          <a:p>
            <a:pPr>
              <a:spcBef>
                <a:spcPts val="1800"/>
              </a:spcBef>
              <a:buNone/>
            </a:pPr>
            <a:r>
              <a:rPr lang="en-GB" altLang="pt-PT" sz="2400">
                <a:latin typeface="Arial" panose="020B0604020202020204" pitchFamily="34" charset="0"/>
              </a:rPr>
              <a:t>Sustainability is a condition of non-declining total capital (economic, natural, human and social), in which there is not a long term decline of the productive capacity of the economy.</a:t>
            </a:r>
          </a:p>
          <a:p>
            <a:pPr>
              <a:spcBef>
                <a:spcPts val="1800"/>
              </a:spcBef>
              <a:buNone/>
            </a:pPr>
            <a:endParaRPr lang="en-GB" altLang="pt-PT" sz="2400">
              <a:latin typeface="Arial" panose="020B0604020202020204" pitchFamily="34" charset="0"/>
            </a:endParaRPr>
          </a:p>
          <a:p>
            <a:pPr>
              <a:spcBef>
                <a:spcPts val="1800"/>
              </a:spcBef>
              <a:buNone/>
            </a:pPr>
            <a:endParaRPr lang="pt-PT" altLang="pt-PT" sz="2400">
              <a:latin typeface="Arial" panose="020B0604020202020204" pitchFamily="34" charset="0"/>
            </a:endParaRPr>
          </a:p>
          <a:p>
            <a:pPr eaLnBrk="1" hangingPunct="1">
              <a:buFontTx/>
              <a:buNone/>
            </a:pPr>
            <a:r>
              <a:rPr lang="en-US" altLang="pt-PT" sz="2400">
                <a:latin typeface="Arial" panose="020B0604020202020204" pitchFamily="34" charset="0"/>
              </a:rPr>
              <a:t> </a:t>
            </a:r>
          </a:p>
        </p:txBody>
      </p:sp>
    </p:spTree>
    <p:extLst>
      <p:ext uri="{BB962C8B-B14F-4D97-AF65-F5344CB8AC3E}">
        <p14:creationId xmlns:p14="http://schemas.microsoft.com/office/powerpoint/2010/main" val="3281378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36864" y="2530928"/>
            <a:ext cx="9625693" cy="4098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GB" altLang="pt-PT" sz="2000" b="1" dirty="0" smtClean="0">
                <a:solidFill>
                  <a:srgbClr val="0D0D0D"/>
                </a:solidFill>
              </a:rPr>
              <a:t>- second, What is sustainability?</a:t>
            </a:r>
            <a:r>
              <a:rPr lang="en-GB" altLang="pt-PT" sz="2000" dirty="0" smtClean="0">
                <a:solidFill>
                  <a:srgbClr val="0D0D0D"/>
                </a:solidFill>
              </a:rPr>
              <a:t> </a:t>
            </a:r>
          </a:p>
          <a:p>
            <a:pPr marL="0" indent="0">
              <a:spcBef>
                <a:spcPts val="1200"/>
              </a:spcBef>
              <a:buNone/>
            </a:pPr>
            <a:r>
              <a:rPr lang="en-GB" altLang="pt-PT" sz="2000" dirty="0" smtClean="0">
                <a:solidFill>
                  <a:srgbClr val="0D0D0D"/>
                </a:solidFill>
              </a:rPr>
              <a:t>1. Multiple (old and new) meanings for sustainability</a:t>
            </a:r>
          </a:p>
          <a:p>
            <a:pPr marL="0" indent="0">
              <a:spcBef>
                <a:spcPts val="1200"/>
              </a:spcBef>
              <a:buNone/>
            </a:pPr>
            <a:r>
              <a:rPr lang="en-GB" altLang="pt-PT" sz="2000" dirty="0" smtClean="0">
                <a:solidFill>
                  <a:srgbClr val="0D0D0D"/>
                </a:solidFill>
              </a:rPr>
              <a:t>2. Economy and environment: economic circuit and GDP; materials and energy flows</a:t>
            </a:r>
          </a:p>
          <a:p>
            <a:pPr marL="0" indent="0">
              <a:spcBef>
                <a:spcPts val="1200"/>
              </a:spcBef>
              <a:buNone/>
            </a:pPr>
            <a:r>
              <a:rPr lang="en-GB" altLang="pt-PT" sz="2000" dirty="0" smtClean="0">
                <a:solidFill>
                  <a:srgbClr val="0D0D0D"/>
                </a:solidFill>
              </a:rPr>
              <a:t>3. Scale and sustainability: Kenneth </a:t>
            </a:r>
            <a:r>
              <a:rPr lang="en-GB" altLang="pt-PT" sz="2000" dirty="0" err="1" smtClean="0">
                <a:solidFill>
                  <a:srgbClr val="0D0D0D"/>
                </a:solidFill>
              </a:rPr>
              <a:t>Boulding’s</a:t>
            </a:r>
            <a:r>
              <a:rPr lang="en-GB" altLang="pt-PT" sz="2000" dirty="0" smtClean="0">
                <a:solidFill>
                  <a:srgbClr val="0D0D0D"/>
                </a:solidFill>
              </a:rPr>
              <a:t> </a:t>
            </a:r>
            <a:r>
              <a:rPr lang="en-GB" altLang="pt-PT" sz="2000" i="1" dirty="0" smtClean="0">
                <a:solidFill>
                  <a:srgbClr val="0D0D0D"/>
                </a:solidFill>
              </a:rPr>
              <a:t>spaceship earth</a:t>
            </a:r>
            <a:endParaRPr lang="en-GB" altLang="pt-PT" sz="2000" dirty="0" smtClean="0">
              <a:solidFill>
                <a:srgbClr val="0D0D0D"/>
              </a:solidFill>
            </a:endParaRPr>
          </a:p>
          <a:p>
            <a:pPr marL="0" indent="0">
              <a:spcBef>
                <a:spcPts val="1200"/>
              </a:spcBef>
              <a:buNone/>
            </a:pPr>
            <a:r>
              <a:rPr lang="en-GB" altLang="pt-PT" sz="2000" dirty="0" smtClean="0">
                <a:solidFill>
                  <a:srgbClr val="0D0D0D"/>
                </a:solidFill>
              </a:rPr>
              <a:t>4. Is there a real sustainability problem (today)? Environmental Kuznets curves: growth, technology, institutions, policies and the environment</a:t>
            </a:r>
          </a:p>
          <a:p>
            <a:pPr marL="0" indent="0">
              <a:spcBef>
                <a:spcPts val="1200"/>
              </a:spcBef>
              <a:buNone/>
            </a:pPr>
            <a:r>
              <a:rPr lang="en-GB" altLang="pt-PT" sz="2000" dirty="0" smtClean="0">
                <a:solidFill>
                  <a:srgbClr val="0D0D0D"/>
                </a:solidFill>
              </a:rPr>
              <a:t>5. The illusion of preservation: markets and global environmental impact</a:t>
            </a:r>
          </a:p>
          <a:p>
            <a:pPr marL="0" indent="0">
              <a:spcBef>
                <a:spcPts val="1200"/>
              </a:spcBef>
              <a:buNone/>
            </a:pPr>
            <a:r>
              <a:rPr lang="en-GB" altLang="pt-PT" sz="2000" dirty="0" smtClean="0">
                <a:solidFill>
                  <a:srgbClr val="0D0D0D"/>
                </a:solidFill>
              </a:rPr>
              <a:t>6. Decoupling and sustainability</a:t>
            </a:r>
          </a:p>
          <a:p>
            <a:endParaRPr lang="pt-PT" altLang="pt-PT" sz="2600" dirty="0" smtClean="0">
              <a:solidFill>
                <a:srgbClr val="0D0D0D"/>
              </a:solidFill>
            </a:endParaRPr>
          </a:p>
          <a:p>
            <a:endParaRPr lang="en-US" altLang="pt-PT" sz="3000" dirty="0" smtClean="0">
              <a:solidFill>
                <a:srgbClr val="898989"/>
              </a:solidFill>
            </a:endParaRPr>
          </a:p>
        </p:txBody>
      </p:sp>
    </p:spTree>
    <p:extLst>
      <p:ext uri="{BB962C8B-B14F-4D97-AF65-F5344CB8AC3E}">
        <p14:creationId xmlns:p14="http://schemas.microsoft.com/office/powerpoint/2010/main" val="2427554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651125"/>
            <a:ext cx="5815693" cy="1325563"/>
          </a:xfrm>
        </p:spPr>
        <p:txBody>
          <a:bodyPr/>
          <a:lstStyle/>
          <a:p>
            <a:r>
              <a:rPr lang="pt-PT" dirty="0" err="1" smtClean="0"/>
              <a:t>What</a:t>
            </a:r>
            <a:r>
              <a:rPr lang="pt-PT" dirty="0" smtClean="0"/>
              <a:t> </a:t>
            </a:r>
            <a:r>
              <a:rPr lang="pt-PT" dirty="0" err="1" smtClean="0"/>
              <a:t>is</a:t>
            </a:r>
            <a:r>
              <a:rPr lang="pt-PT" dirty="0" smtClean="0"/>
              <a:t> </a:t>
            </a:r>
            <a:r>
              <a:rPr lang="pt-PT" dirty="0" err="1" smtClean="0"/>
              <a:t>development</a:t>
            </a:r>
            <a:r>
              <a:rPr lang="pt-PT" dirty="0" smtClean="0"/>
              <a:t>?</a:t>
            </a:r>
            <a:endParaRPr lang="pt-PT" dirty="0"/>
          </a:p>
        </p:txBody>
      </p:sp>
    </p:spTree>
    <p:extLst>
      <p:ext uri="{BB962C8B-B14F-4D97-AF65-F5344CB8AC3E}">
        <p14:creationId xmlns:p14="http://schemas.microsoft.com/office/powerpoint/2010/main" val="66460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pt-PT" sz="3200" b="1"/>
              <a:t>Development metrics</a:t>
            </a:r>
          </a:p>
        </p:txBody>
      </p:sp>
      <p:sp>
        <p:nvSpPr>
          <p:cNvPr id="3" name="Content Placeholder 2"/>
          <p:cNvSpPr>
            <a:spLocks noGrp="1"/>
          </p:cNvSpPr>
          <p:nvPr>
            <p:ph idx="1"/>
          </p:nvPr>
        </p:nvSpPr>
        <p:spPr/>
        <p:txBody>
          <a:bodyPr/>
          <a:lstStyle/>
          <a:p>
            <a:pPr eaLnBrk="1" hangingPunct="1">
              <a:buFontTx/>
              <a:buChar char="-"/>
              <a:defRPr/>
            </a:pPr>
            <a:r>
              <a:rPr lang="en-GB" dirty="0" smtClean="0"/>
              <a:t>GDP (opulence), </a:t>
            </a:r>
          </a:p>
          <a:p>
            <a:pPr eaLnBrk="1" hangingPunct="1">
              <a:buFontTx/>
              <a:buChar char="-"/>
              <a:defRPr/>
            </a:pPr>
            <a:r>
              <a:rPr lang="en-GB" dirty="0" smtClean="0"/>
              <a:t>subjective wellbeing/utility and happiness </a:t>
            </a:r>
          </a:p>
          <a:p>
            <a:pPr eaLnBrk="1" hangingPunct="1">
              <a:buFontTx/>
              <a:buChar char="-"/>
              <a:defRPr/>
            </a:pPr>
            <a:r>
              <a:rPr lang="en-GB" dirty="0" smtClean="0"/>
              <a:t>standard of living (A. Sen); the capacity to lead a life that most would aspire to.</a:t>
            </a:r>
          </a:p>
          <a:p>
            <a:pPr eaLnBrk="1" hangingPunct="1">
              <a:defRPr/>
            </a:pPr>
            <a:r>
              <a:rPr lang="en-GB" dirty="0" smtClean="0"/>
              <a:t>relationships between these metrics</a:t>
            </a:r>
          </a:p>
          <a:p>
            <a:pPr eaLnBrk="1" hangingPunct="1">
              <a:defRPr/>
            </a:pPr>
            <a:r>
              <a:rPr lang="en-GB" dirty="0" smtClean="0"/>
              <a:t>limits of GDP as an indicator of wellbeing or standard of life</a:t>
            </a:r>
          </a:p>
          <a:p>
            <a:pPr marL="0" indent="0">
              <a:buNone/>
              <a:defRPr/>
            </a:pPr>
            <a:endParaRPr lang="pt-PT" dirty="0" smtClean="0"/>
          </a:p>
        </p:txBody>
      </p:sp>
    </p:spTree>
    <p:extLst>
      <p:ext uri="{BB962C8B-B14F-4D97-AF65-F5344CB8AC3E}">
        <p14:creationId xmlns:p14="http://schemas.microsoft.com/office/powerpoint/2010/main" val="2122810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PT" altLang="en-US" sz="3200"/>
              <a:t>Weaknesses of (average) per capita GDP as an indicator of wellbeing or standard of life </a:t>
            </a:r>
            <a:endParaRPr lang="en-GB" altLang="en-US" sz="3200"/>
          </a:p>
        </p:txBody>
      </p:sp>
      <p:sp>
        <p:nvSpPr>
          <p:cNvPr id="4099" name="Content Placeholder 2"/>
          <p:cNvSpPr>
            <a:spLocks noGrp="1"/>
          </p:cNvSpPr>
          <p:nvPr>
            <p:ph idx="1"/>
          </p:nvPr>
        </p:nvSpPr>
        <p:spPr/>
        <p:txBody>
          <a:bodyPr/>
          <a:lstStyle/>
          <a:p>
            <a:r>
              <a:rPr lang="pt-PT" altLang="en-US" sz="2400" b="1">
                <a:solidFill>
                  <a:srgbClr val="FF0000"/>
                </a:solidFill>
              </a:rPr>
              <a:t>Relationship between satisfaction/ wellbeing and pc GDP is not linear -&gt; replace pc GDP with a satisfaction indicator (subjective)</a:t>
            </a:r>
          </a:p>
          <a:p>
            <a:r>
              <a:rPr lang="pt-PT" altLang="en-US" sz="2400"/>
              <a:t>pc GDP does not take into account unequality -&gt; replace GDP with income (GDP-amortization), use the percentile 20 of income;</a:t>
            </a:r>
          </a:p>
          <a:p>
            <a:r>
              <a:rPr lang="pt-PT" altLang="en-US" sz="2400"/>
              <a:t>Household (non-market) and informal (non legal) work is not included in GDP -&gt; estimate these produced G&amp;S and included it in GDP;</a:t>
            </a:r>
          </a:p>
          <a:p>
            <a:r>
              <a:rPr lang="pt-PT" altLang="en-US" sz="2400"/>
              <a:t>The ecosystem and environmetal services are not included in GDP calculation -&gt; estimate the value of those services and include this value in Green GDP </a:t>
            </a:r>
            <a:endParaRPr lang="en-GB" altLang="en-US" sz="2400"/>
          </a:p>
        </p:txBody>
      </p:sp>
    </p:spTree>
    <p:extLst>
      <p:ext uri="{BB962C8B-B14F-4D97-AF65-F5344CB8AC3E}">
        <p14:creationId xmlns:p14="http://schemas.microsoft.com/office/powerpoint/2010/main" val="303810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pt-PT" altLang="en-US" sz="3200"/>
              <a:t>Weaknesses of (average) per capita GDP as an indicator of wellbeing or standard of life </a:t>
            </a:r>
            <a:endParaRPr lang="en-GB" altLang="en-US" sz="3200"/>
          </a:p>
        </p:txBody>
      </p:sp>
      <p:sp>
        <p:nvSpPr>
          <p:cNvPr id="4099" name="Content Placeholder 2"/>
          <p:cNvSpPr>
            <a:spLocks noGrp="1"/>
          </p:cNvSpPr>
          <p:nvPr>
            <p:ph idx="1"/>
          </p:nvPr>
        </p:nvSpPr>
        <p:spPr/>
        <p:txBody>
          <a:bodyPr/>
          <a:lstStyle/>
          <a:p>
            <a:pPr>
              <a:defRPr/>
            </a:pPr>
            <a:r>
              <a:rPr lang="pt-PT" altLang="en-US" sz="2400" dirty="0">
                <a:solidFill>
                  <a:srgbClr val="FFC000"/>
                </a:solidFill>
              </a:rPr>
              <a:t>Use </a:t>
            </a:r>
            <a:r>
              <a:rPr lang="pt-PT" altLang="en-US" sz="2400" dirty="0" err="1">
                <a:solidFill>
                  <a:srgbClr val="FFC000"/>
                </a:solidFill>
              </a:rPr>
              <a:t>the</a:t>
            </a:r>
            <a:r>
              <a:rPr lang="pt-PT" altLang="en-US" sz="2400" dirty="0">
                <a:solidFill>
                  <a:srgbClr val="FFC000"/>
                </a:solidFill>
              </a:rPr>
              <a:t> </a:t>
            </a:r>
            <a:r>
              <a:rPr lang="pt-PT" altLang="en-US" sz="2400" dirty="0" err="1">
                <a:solidFill>
                  <a:srgbClr val="FFC000"/>
                </a:solidFill>
              </a:rPr>
              <a:t>average</a:t>
            </a:r>
            <a:r>
              <a:rPr lang="pt-PT" altLang="en-US" sz="2400" dirty="0">
                <a:solidFill>
                  <a:srgbClr val="FFC000"/>
                </a:solidFill>
              </a:rPr>
              <a:t> </a:t>
            </a:r>
            <a:r>
              <a:rPr lang="pt-PT" altLang="en-US" sz="2400" dirty="0" err="1">
                <a:solidFill>
                  <a:srgbClr val="FFC000"/>
                </a:solidFill>
              </a:rPr>
              <a:t>between</a:t>
            </a:r>
            <a:r>
              <a:rPr lang="pt-PT" altLang="en-US" sz="2400" dirty="0">
                <a:solidFill>
                  <a:srgbClr val="FFC000"/>
                </a:solidFill>
              </a:rPr>
              <a:t> </a:t>
            </a:r>
            <a:r>
              <a:rPr lang="pt-PT" altLang="en-US" sz="2400" dirty="0" err="1">
                <a:solidFill>
                  <a:srgbClr val="FFC000"/>
                </a:solidFill>
              </a:rPr>
              <a:t>pc</a:t>
            </a:r>
            <a:r>
              <a:rPr lang="pt-PT" altLang="en-US" sz="2400" dirty="0">
                <a:solidFill>
                  <a:srgbClr val="FFC000"/>
                </a:solidFill>
              </a:rPr>
              <a:t> GDP </a:t>
            </a:r>
            <a:r>
              <a:rPr lang="pt-PT" altLang="en-US" sz="2400" dirty="0" err="1">
                <a:solidFill>
                  <a:srgbClr val="FFC000"/>
                </a:solidFill>
              </a:rPr>
              <a:t>and</a:t>
            </a:r>
            <a:r>
              <a:rPr lang="pt-PT" altLang="en-US" sz="2400" dirty="0">
                <a:solidFill>
                  <a:srgbClr val="FFC000"/>
                </a:solidFill>
              </a:rPr>
              <a:t> </a:t>
            </a:r>
            <a:r>
              <a:rPr lang="pt-PT" altLang="en-US" sz="2400" dirty="0" err="1">
                <a:solidFill>
                  <a:srgbClr val="FFC000"/>
                </a:solidFill>
              </a:rPr>
              <a:t>capacity</a:t>
            </a:r>
            <a:r>
              <a:rPr lang="pt-PT" altLang="en-US" sz="2400" dirty="0">
                <a:solidFill>
                  <a:srgbClr val="FFC000"/>
                </a:solidFill>
              </a:rPr>
              <a:t> </a:t>
            </a:r>
            <a:r>
              <a:rPr lang="pt-PT" altLang="en-US" sz="2400" dirty="0" err="1">
                <a:solidFill>
                  <a:srgbClr val="FFC000"/>
                </a:solidFill>
              </a:rPr>
              <a:t>or</a:t>
            </a:r>
            <a:r>
              <a:rPr lang="pt-PT" altLang="en-US" sz="2400" dirty="0">
                <a:solidFill>
                  <a:srgbClr val="FFC000"/>
                </a:solidFill>
              </a:rPr>
              <a:t> standard-</a:t>
            </a:r>
            <a:r>
              <a:rPr lang="pt-PT" altLang="en-US" sz="2400" dirty="0" err="1">
                <a:solidFill>
                  <a:srgbClr val="FFC000"/>
                </a:solidFill>
              </a:rPr>
              <a:t>of</a:t>
            </a:r>
            <a:r>
              <a:rPr lang="pt-PT" altLang="en-US" sz="2400" dirty="0">
                <a:solidFill>
                  <a:srgbClr val="FFC000"/>
                </a:solidFill>
              </a:rPr>
              <a:t>-</a:t>
            </a:r>
            <a:r>
              <a:rPr lang="pt-PT" altLang="en-US" sz="2400" dirty="0" err="1">
                <a:solidFill>
                  <a:srgbClr val="FFC000"/>
                </a:solidFill>
              </a:rPr>
              <a:t>living</a:t>
            </a:r>
            <a:r>
              <a:rPr lang="pt-PT" altLang="en-US" sz="2400" dirty="0">
                <a:solidFill>
                  <a:srgbClr val="FFC000"/>
                </a:solidFill>
              </a:rPr>
              <a:t> </a:t>
            </a:r>
            <a:r>
              <a:rPr lang="pt-PT" altLang="en-US" sz="2400" dirty="0" err="1">
                <a:solidFill>
                  <a:srgbClr val="FFC000"/>
                </a:solidFill>
              </a:rPr>
              <a:t>indicators</a:t>
            </a:r>
            <a:r>
              <a:rPr lang="pt-PT" altLang="en-US" sz="2400" dirty="0">
                <a:solidFill>
                  <a:srgbClr val="FFC000"/>
                </a:solidFill>
              </a:rPr>
              <a:t> – IDH / HDI</a:t>
            </a:r>
          </a:p>
          <a:p>
            <a:pPr>
              <a:defRPr/>
            </a:pPr>
            <a:endParaRPr lang="pt-PT" altLang="en-US" sz="2400" dirty="0">
              <a:solidFill>
                <a:schemeClr val="tx1">
                  <a:lumMod val="95000"/>
                  <a:lumOff val="5000"/>
                </a:schemeClr>
              </a:solidFill>
            </a:endParaRPr>
          </a:p>
          <a:p>
            <a:pPr>
              <a:defRPr/>
            </a:pPr>
            <a:r>
              <a:rPr lang="pt-PT" altLang="en-US" sz="2400" dirty="0"/>
              <a:t>GDP </a:t>
            </a:r>
            <a:r>
              <a:rPr lang="pt-PT" altLang="en-US" sz="2400" dirty="0" err="1"/>
              <a:t>includes</a:t>
            </a:r>
            <a:r>
              <a:rPr lang="pt-PT" altLang="en-US" sz="2400" dirty="0"/>
              <a:t> </a:t>
            </a:r>
            <a:r>
              <a:rPr lang="pt-PT" altLang="en-US" sz="2400" dirty="0" err="1"/>
              <a:t>defensive</a:t>
            </a:r>
            <a:r>
              <a:rPr lang="pt-PT" altLang="en-US" sz="2400" dirty="0"/>
              <a:t> </a:t>
            </a:r>
            <a:r>
              <a:rPr lang="pt-PT" altLang="en-US" sz="2400" dirty="0" err="1"/>
              <a:t>expenditure</a:t>
            </a:r>
            <a:r>
              <a:rPr lang="pt-PT" altLang="en-US" sz="2400" dirty="0"/>
              <a:t>, </a:t>
            </a:r>
            <a:r>
              <a:rPr lang="pt-PT" altLang="en-US" sz="2400" dirty="0" err="1"/>
              <a:t>which</a:t>
            </a:r>
            <a:r>
              <a:rPr lang="pt-PT" altLang="en-US" sz="2400" dirty="0"/>
              <a:t> are </a:t>
            </a:r>
            <a:r>
              <a:rPr lang="pt-PT" altLang="en-US" sz="2400" dirty="0" err="1"/>
              <a:t>indicators</a:t>
            </a:r>
            <a:r>
              <a:rPr lang="pt-PT" altLang="en-US" sz="2400" dirty="0"/>
              <a:t> </a:t>
            </a:r>
            <a:r>
              <a:rPr lang="pt-PT" altLang="en-US" sz="2400" dirty="0" err="1"/>
              <a:t>of</a:t>
            </a:r>
            <a:r>
              <a:rPr lang="pt-PT" altLang="en-US" sz="2400" dirty="0"/>
              <a:t> </a:t>
            </a:r>
            <a:r>
              <a:rPr lang="pt-PT" altLang="en-US" sz="2400" dirty="0" err="1"/>
              <a:t>underdevelopment</a:t>
            </a:r>
            <a:r>
              <a:rPr lang="pt-PT" altLang="en-US" sz="2400" dirty="0"/>
              <a:t> -&gt; </a:t>
            </a:r>
            <a:r>
              <a:rPr lang="pt-PT" altLang="en-US" sz="2400" dirty="0" err="1"/>
              <a:t>calculating</a:t>
            </a:r>
            <a:r>
              <a:rPr lang="pt-PT" altLang="en-US" sz="2400" dirty="0"/>
              <a:t> </a:t>
            </a:r>
            <a:r>
              <a:rPr lang="pt-PT" altLang="en-US" sz="2400" dirty="0" err="1"/>
              <a:t>def</a:t>
            </a:r>
            <a:r>
              <a:rPr lang="pt-PT" altLang="en-US" sz="2400" dirty="0"/>
              <a:t>. </a:t>
            </a:r>
            <a:r>
              <a:rPr lang="pt-PT" altLang="en-US" sz="2400" dirty="0" err="1"/>
              <a:t>expenditure</a:t>
            </a:r>
            <a:r>
              <a:rPr lang="pt-PT" altLang="en-US" sz="2400" dirty="0"/>
              <a:t> </a:t>
            </a:r>
            <a:r>
              <a:rPr lang="pt-PT" altLang="en-US" sz="2400" dirty="0" err="1"/>
              <a:t>and</a:t>
            </a:r>
            <a:r>
              <a:rPr lang="pt-PT" altLang="en-US" sz="2400" dirty="0"/>
              <a:t> </a:t>
            </a:r>
            <a:r>
              <a:rPr lang="pt-PT" altLang="en-US" sz="2400" dirty="0" err="1"/>
              <a:t>subtracting</a:t>
            </a:r>
            <a:r>
              <a:rPr lang="pt-PT" altLang="en-US" sz="2400" dirty="0"/>
              <a:t> </a:t>
            </a:r>
            <a:r>
              <a:rPr lang="pt-PT" altLang="en-US" sz="2400" dirty="0" err="1"/>
              <a:t>from</a:t>
            </a:r>
            <a:r>
              <a:rPr lang="pt-PT" altLang="en-US" sz="2400"/>
              <a:t> GDP</a:t>
            </a:r>
          </a:p>
          <a:p>
            <a:pPr>
              <a:defRPr/>
            </a:pPr>
            <a:endParaRPr lang="en-GB" altLang="en-US" sz="2400" dirty="0"/>
          </a:p>
        </p:txBody>
      </p:sp>
    </p:spTree>
    <p:extLst>
      <p:ext uri="{BB962C8B-B14F-4D97-AF65-F5344CB8AC3E}">
        <p14:creationId xmlns:p14="http://schemas.microsoft.com/office/powerpoint/2010/main" val="546102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2721</Words>
  <Application>Microsoft Office PowerPoint</Application>
  <PresentationFormat>Widescreen</PresentationFormat>
  <Paragraphs>221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Lucida Sans Unicode</vt:lpstr>
      <vt:lpstr>Times New Roman</vt:lpstr>
      <vt:lpstr>Office Theme</vt:lpstr>
      <vt:lpstr>Theories and Practices of Sustainable Development  (TPSD)</vt:lpstr>
      <vt:lpstr>PowerPoint Presentation</vt:lpstr>
      <vt:lpstr>Evaluation method</vt:lpstr>
      <vt:lpstr>Theories and Practices of Sustainable Development  (TPSD)</vt:lpstr>
      <vt:lpstr>PowerPoint Presentation</vt:lpstr>
      <vt:lpstr>What is development?</vt:lpstr>
      <vt:lpstr>Development metrics</vt:lpstr>
      <vt:lpstr>Weaknesses of (average) per capita GDP as an indicator of wellbeing or standard of life </vt:lpstr>
      <vt:lpstr>Weaknesses of (average) per capita GDP as an indicator of wellbeing or standard of life </vt:lpstr>
      <vt:lpstr>Development as freedom (Sen)</vt:lpstr>
      <vt:lpstr>PowerPoint Presentation</vt:lpstr>
      <vt:lpstr>PowerPoint Presentation</vt:lpstr>
      <vt:lpstr>PowerPoint Presentation</vt:lpstr>
      <vt:lpstr>PowerPoint Presentation</vt:lpstr>
      <vt:lpstr>PowerPoint Presentation</vt:lpstr>
      <vt:lpstr>What is sustainability?</vt:lpstr>
      <vt:lpstr>PowerPoint Presentation</vt:lpstr>
      <vt:lpstr>PowerPoint Presentation</vt:lpstr>
      <vt:lpstr>PowerPoint Presentation</vt:lpstr>
      <vt:lpstr>PowerPoint Presentation</vt:lpstr>
      <vt:lpstr>PowerPoint Presentation</vt:lpstr>
      <vt:lpstr>GDP as an indicator of economic performance</vt:lpstr>
      <vt:lpstr>Hicksian sustainability constraints</vt:lpstr>
      <vt:lpstr>PowerPoint Presentation</vt:lpstr>
      <vt:lpstr>Extending Hicksian sustainability constraints  → Weak sustainability rules</vt:lpstr>
      <vt:lpstr>Strong sustainability rules</vt:lpstr>
      <vt:lpstr>PowerPoint Presentation</vt:lpstr>
      <vt:lpstr>PowerPoint Presentation</vt:lpstr>
      <vt:lpstr>PowerPoint Presentation</vt:lpstr>
      <vt:lpstr>PowerPoint Presentation</vt:lpstr>
      <vt:lpstr>PowerPoint Presentation</vt:lpstr>
      <vt:lpstr>Open (cowboy) economy</vt:lpstr>
      <vt:lpstr>Closed (spaceman)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Decoupling economic growth from environmental pressure (more efficiency in converting natural resources into GDP)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Teorias e Práticas do Desenvolvimento Sustentável (TPDS)</dc:title>
  <dc:creator>José Lima Santos</dc:creator>
  <cp:lastModifiedBy>jlsantos</cp:lastModifiedBy>
  <cp:revision>111</cp:revision>
  <dcterms:created xsi:type="dcterms:W3CDTF">2014-09-08T08:33:28Z</dcterms:created>
  <dcterms:modified xsi:type="dcterms:W3CDTF">2022-03-11T10:42:07Z</dcterms:modified>
</cp:coreProperties>
</file>